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14"/>
  </p:notesMasterIdLst>
  <p:sldIdLst>
    <p:sldId id="256" r:id="rId5"/>
    <p:sldId id="269" r:id="rId6"/>
    <p:sldId id="258" r:id="rId7"/>
    <p:sldId id="259" r:id="rId8"/>
    <p:sldId id="260" r:id="rId9"/>
    <p:sldId id="265" r:id="rId10"/>
    <p:sldId id="261" r:id="rId11"/>
    <p:sldId id="262"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Khea" userId="b14fde74-0d31-4316-b4e5-e281c12a8556" providerId="ADAL" clId="{788CF5FB-79B2-4393-9FA5-01D9CC750642}"/>
    <pc:docChg chg="delSld modSld">
      <pc:chgData name="Davis Khea" userId="b14fde74-0d31-4316-b4e5-e281c12a8556" providerId="ADAL" clId="{788CF5FB-79B2-4393-9FA5-01D9CC750642}" dt="2022-08-29T11:51:10.965" v="55" actId="20577"/>
      <pc:docMkLst>
        <pc:docMk/>
      </pc:docMkLst>
      <pc:sldChg chg="del">
        <pc:chgData name="Davis Khea" userId="b14fde74-0d31-4316-b4e5-e281c12a8556" providerId="ADAL" clId="{788CF5FB-79B2-4393-9FA5-01D9CC750642}" dt="2022-08-29T11:50:49.773" v="15" actId="47"/>
        <pc:sldMkLst>
          <pc:docMk/>
          <pc:sldMk cId="3370445022" sldId="264"/>
        </pc:sldMkLst>
      </pc:sldChg>
      <pc:sldChg chg="modSp mod">
        <pc:chgData name="Davis Khea" userId="b14fde74-0d31-4316-b4e5-e281c12a8556" providerId="ADAL" clId="{788CF5FB-79B2-4393-9FA5-01D9CC750642}" dt="2022-08-29T11:50:39.427" v="14" actId="20577"/>
        <pc:sldMkLst>
          <pc:docMk/>
          <pc:sldMk cId="1336714966" sldId="265"/>
        </pc:sldMkLst>
        <pc:spChg chg="mod">
          <ac:chgData name="Davis Khea" userId="b14fde74-0d31-4316-b4e5-e281c12a8556" providerId="ADAL" clId="{788CF5FB-79B2-4393-9FA5-01D9CC750642}" dt="2022-08-29T11:50:39.427" v="14" actId="20577"/>
          <ac:spMkLst>
            <pc:docMk/>
            <pc:sldMk cId="1336714966" sldId="265"/>
            <ac:spMk id="3" creationId="{78DA2D97-E6A4-44FA-B0C0-012016F0C932}"/>
          </ac:spMkLst>
        </pc:spChg>
      </pc:sldChg>
      <pc:sldChg chg="modSp mod">
        <pc:chgData name="Davis Khea" userId="b14fde74-0d31-4316-b4e5-e281c12a8556" providerId="ADAL" clId="{788CF5FB-79B2-4393-9FA5-01D9CC750642}" dt="2022-08-29T11:51:10.965" v="55" actId="20577"/>
        <pc:sldMkLst>
          <pc:docMk/>
          <pc:sldMk cId="249909693" sldId="274"/>
        </pc:sldMkLst>
        <pc:spChg chg="mod">
          <ac:chgData name="Davis Khea" userId="b14fde74-0d31-4316-b4e5-e281c12a8556" providerId="ADAL" clId="{788CF5FB-79B2-4393-9FA5-01D9CC750642}" dt="2022-08-29T11:51:10.965" v="55" actId="20577"/>
          <ac:spMkLst>
            <pc:docMk/>
            <pc:sldMk cId="249909693" sldId="274"/>
            <ac:spMk id="3" creationId="{60F70603-974B-47AE-B769-97F50680CA1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4F118-ABAA-46D0-99EF-917DC1EDF344}"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C911D4AC-4413-4202-9865-2B1477A23A88}">
      <dgm:prSet/>
      <dgm:spPr/>
      <dgm:t>
        <a:bodyPr/>
        <a:lstStyle/>
        <a:p>
          <a:pPr>
            <a:defRPr cap="all"/>
          </a:pPr>
          <a:r>
            <a:rPr lang="en-US"/>
            <a:t>Take notes on this presentation and keep them in your Portfolio under classwork.</a:t>
          </a:r>
        </a:p>
      </dgm:t>
    </dgm:pt>
    <dgm:pt modelId="{33C32EEE-7573-4300-A9C8-2F2A83CA6E4E}" type="parTrans" cxnId="{FE51FCB7-C6DD-4484-A749-182E519BD43B}">
      <dgm:prSet/>
      <dgm:spPr/>
      <dgm:t>
        <a:bodyPr/>
        <a:lstStyle/>
        <a:p>
          <a:endParaRPr lang="en-US"/>
        </a:p>
      </dgm:t>
    </dgm:pt>
    <dgm:pt modelId="{309CCC36-6A01-41D9-9A7F-3905A275518A}" type="sibTrans" cxnId="{FE51FCB7-C6DD-4484-A749-182E519BD43B}">
      <dgm:prSet/>
      <dgm:spPr/>
      <dgm:t>
        <a:bodyPr/>
        <a:lstStyle/>
        <a:p>
          <a:endParaRPr lang="en-US"/>
        </a:p>
      </dgm:t>
    </dgm:pt>
    <dgm:pt modelId="{D10B9957-4573-476F-8D07-6DE06B94CDBD}">
      <dgm:prSet/>
      <dgm:spPr/>
      <dgm:t>
        <a:bodyPr/>
        <a:lstStyle/>
        <a:p>
          <a:pPr>
            <a:defRPr cap="all"/>
          </a:pPr>
          <a:r>
            <a:rPr lang="en-US"/>
            <a:t>You will use these notes to help you with your mentoring this year.</a:t>
          </a:r>
        </a:p>
      </dgm:t>
    </dgm:pt>
    <dgm:pt modelId="{E806BF4F-4787-412D-AF0F-3982189A0397}" type="parTrans" cxnId="{AB78710B-5FEC-436C-9686-C5C7E62C6BE5}">
      <dgm:prSet/>
      <dgm:spPr/>
      <dgm:t>
        <a:bodyPr/>
        <a:lstStyle/>
        <a:p>
          <a:endParaRPr lang="en-US"/>
        </a:p>
      </dgm:t>
    </dgm:pt>
    <dgm:pt modelId="{8FD2ACC1-8A4B-42D1-875F-FA6A7D884333}" type="sibTrans" cxnId="{AB78710B-5FEC-436C-9686-C5C7E62C6BE5}">
      <dgm:prSet/>
      <dgm:spPr/>
      <dgm:t>
        <a:bodyPr/>
        <a:lstStyle/>
        <a:p>
          <a:endParaRPr lang="en-US"/>
        </a:p>
      </dgm:t>
    </dgm:pt>
    <dgm:pt modelId="{0B4CF992-1EDF-4929-A5B3-6919B2F4ACAB}" type="pres">
      <dgm:prSet presAssocID="{FF64F118-ABAA-46D0-99EF-917DC1EDF344}" presName="vert0" presStyleCnt="0">
        <dgm:presLayoutVars>
          <dgm:dir/>
          <dgm:animOne val="branch"/>
          <dgm:animLvl val="lvl"/>
        </dgm:presLayoutVars>
      </dgm:prSet>
      <dgm:spPr/>
    </dgm:pt>
    <dgm:pt modelId="{76FBE7EA-261F-4A4E-B459-56FCA5913818}" type="pres">
      <dgm:prSet presAssocID="{C911D4AC-4413-4202-9865-2B1477A23A88}" presName="thickLine" presStyleLbl="alignNode1" presStyleIdx="0" presStyleCnt="2"/>
      <dgm:spPr/>
    </dgm:pt>
    <dgm:pt modelId="{F25EB26E-6604-46EC-B1F8-FC82EFFC2474}" type="pres">
      <dgm:prSet presAssocID="{C911D4AC-4413-4202-9865-2B1477A23A88}" presName="horz1" presStyleCnt="0"/>
      <dgm:spPr/>
    </dgm:pt>
    <dgm:pt modelId="{EC975419-D623-4049-B472-861DCA5369AD}" type="pres">
      <dgm:prSet presAssocID="{C911D4AC-4413-4202-9865-2B1477A23A88}" presName="tx1" presStyleLbl="revTx" presStyleIdx="0" presStyleCnt="2"/>
      <dgm:spPr/>
    </dgm:pt>
    <dgm:pt modelId="{2FDAA43E-9FA1-41B7-8A53-F65F312CE6EF}" type="pres">
      <dgm:prSet presAssocID="{C911D4AC-4413-4202-9865-2B1477A23A88}" presName="vert1" presStyleCnt="0"/>
      <dgm:spPr/>
    </dgm:pt>
    <dgm:pt modelId="{0F2593E6-A345-4282-99DC-2A4FABB1C3EB}" type="pres">
      <dgm:prSet presAssocID="{D10B9957-4573-476F-8D07-6DE06B94CDBD}" presName="thickLine" presStyleLbl="alignNode1" presStyleIdx="1" presStyleCnt="2"/>
      <dgm:spPr/>
    </dgm:pt>
    <dgm:pt modelId="{EF57B5BA-34F0-4FBC-9F23-33EC181FC6C0}" type="pres">
      <dgm:prSet presAssocID="{D10B9957-4573-476F-8D07-6DE06B94CDBD}" presName="horz1" presStyleCnt="0"/>
      <dgm:spPr/>
    </dgm:pt>
    <dgm:pt modelId="{5A65BB94-E3B5-4432-BCCD-042114112463}" type="pres">
      <dgm:prSet presAssocID="{D10B9957-4573-476F-8D07-6DE06B94CDBD}" presName="tx1" presStyleLbl="revTx" presStyleIdx="1" presStyleCnt="2"/>
      <dgm:spPr/>
    </dgm:pt>
    <dgm:pt modelId="{C4BA2CB6-B3F2-4B0E-BE8B-0CCB771C5D12}" type="pres">
      <dgm:prSet presAssocID="{D10B9957-4573-476F-8D07-6DE06B94CDBD}" presName="vert1" presStyleCnt="0"/>
      <dgm:spPr/>
    </dgm:pt>
  </dgm:ptLst>
  <dgm:cxnLst>
    <dgm:cxn modelId="{AE645005-B838-4543-8C0D-95CF36D9C7C8}" type="presOf" srcId="{C911D4AC-4413-4202-9865-2B1477A23A88}" destId="{EC975419-D623-4049-B472-861DCA5369AD}" srcOrd="0" destOrd="0" presId="urn:microsoft.com/office/officeart/2008/layout/LinedList"/>
    <dgm:cxn modelId="{AB78710B-5FEC-436C-9686-C5C7E62C6BE5}" srcId="{FF64F118-ABAA-46D0-99EF-917DC1EDF344}" destId="{D10B9957-4573-476F-8D07-6DE06B94CDBD}" srcOrd="1" destOrd="0" parTransId="{E806BF4F-4787-412D-AF0F-3982189A0397}" sibTransId="{8FD2ACC1-8A4B-42D1-875F-FA6A7D884333}"/>
    <dgm:cxn modelId="{CE2290B6-E222-45D7-9280-5069ED7A4742}" type="presOf" srcId="{FF64F118-ABAA-46D0-99EF-917DC1EDF344}" destId="{0B4CF992-1EDF-4929-A5B3-6919B2F4ACAB}" srcOrd="0" destOrd="0" presId="urn:microsoft.com/office/officeart/2008/layout/LinedList"/>
    <dgm:cxn modelId="{FE51FCB7-C6DD-4484-A749-182E519BD43B}" srcId="{FF64F118-ABAA-46D0-99EF-917DC1EDF344}" destId="{C911D4AC-4413-4202-9865-2B1477A23A88}" srcOrd="0" destOrd="0" parTransId="{33C32EEE-7573-4300-A9C8-2F2A83CA6E4E}" sibTransId="{309CCC36-6A01-41D9-9A7F-3905A275518A}"/>
    <dgm:cxn modelId="{E1E1DBE5-8499-40D0-9258-E6FB2695A191}" type="presOf" srcId="{D10B9957-4573-476F-8D07-6DE06B94CDBD}" destId="{5A65BB94-E3B5-4432-BCCD-042114112463}" srcOrd="0" destOrd="0" presId="urn:microsoft.com/office/officeart/2008/layout/LinedList"/>
    <dgm:cxn modelId="{746B30B1-F3FF-4569-9E24-9820EF70DEF5}" type="presParOf" srcId="{0B4CF992-1EDF-4929-A5B3-6919B2F4ACAB}" destId="{76FBE7EA-261F-4A4E-B459-56FCA5913818}" srcOrd="0" destOrd="0" presId="urn:microsoft.com/office/officeart/2008/layout/LinedList"/>
    <dgm:cxn modelId="{C94EDAA5-E0B8-4E1C-8B8D-DEF0AE09DBFB}" type="presParOf" srcId="{0B4CF992-1EDF-4929-A5B3-6919B2F4ACAB}" destId="{F25EB26E-6604-46EC-B1F8-FC82EFFC2474}" srcOrd="1" destOrd="0" presId="urn:microsoft.com/office/officeart/2008/layout/LinedList"/>
    <dgm:cxn modelId="{B2FA0087-DEF2-429E-9BD2-D0B5599E457A}" type="presParOf" srcId="{F25EB26E-6604-46EC-B1F8-FC82EFFC2474}" destId="{EC975419-D623-4049-B472-861DCA5369AD}" srcOrd="0" destOrd="0" presId="urn:microsoft.com/office/officeart/2008/layout/LinedList"/>
    <dgm:cxn modelId="{AC66FAB4-EB57-44E1-B012-F68A2E236D44}" type="presParOf" srcId="{F25EB26E-6604-46EC-B1F8-FC82EFFC2474}" destId="{2FDAA43E-9FA1-41B7-8A53-F65F312CE6EF}" srcOrd="1" destOrd="0" presId="urn:microsoft.com/office/officeart/2008/layout/LinedList"/>
    <dgm:cxn modelId="{53A85089-37D8-4BAF-87CC-0E578025CCB6}" type="presParOf" srcId="{0B4CF992-1EDF-4929-A5B3-6919B2F4ACAB}" destId="{0F2593E6-A345-4282-99DC-2A4FABB1C3EB}" srcOrd="2" destOrd="0" presId="urn:microsoft.com/office/officeart/2008/layout/LinedList"/>
    <dgm:cxn modelId="{FBAB5DB5-9962-481E-BDFE-EC6D248E60CD}" type="presParOf" srcId="{0B4CF992-1EDF-4929-A5B3-6919B2F4ACAB}" destId="{EF57B5BA-34F0-4FBC-9F23-33EC181FC6C0}" srcOrd="3" destOrd="0" presId="urn:microsoft.com/office/officeart/2008/layout/LinedList"/>
    <dgm:cxn modelId="{07079E28-4493-452A-98E9-F73C547ABE5A}" type="presParOf" srcId="{EF57B5BA-34F0-4FBC-9F23-33EC181FC6C0}" destId="{5A65BB94-E3B5-4432-BCCD-042114112463}" srcOrd="0" destOrd="0" presId="urn:microsoft.com/office/officeart/2008/layout/LinedList"/>
    <dgm:cxn modelId="{0061B7BC-891D-440E-8E92-19EFBA8448F3}" type="presParOf" srcId="{EF57B5BA-34F0-4FBC-9F23-33EC181FC6C0}" destId="{C4BA2CB6-B3F2-4B0E-BE8B-0CCB771C5D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BE7EA-261F-4A4E-B459-56FCA5913818}">
      <dsp:nvSpPr>
        <dsp:cNvPr id="0" name=""/>
        <dsp:cNvSpPr/>
      </dsp:nvSpPr>
      <dsp:spPr>
        <a:xfrm>
          <a:off x="0" y="0"/>
          <a:ext cx="60960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975419-D623-4049-B472-861DCA5369AD}">
      <dsp:nvSpPr>
        <dsp:cNvPr id="0" name=""/>
        <dsp:cNvSpPr/>
      </dsp:nvSpPr>
      <dsp:spPr>
        <a:xfrm>
          <a:off x="0" y="0"/>
          <a:ext cx="6096000" cy="274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defRPr cap="all"/>
          </a:pPr>
          <a:r>
            <a:rPr lang="en-US" sz="3600" kern="1200"/>
            <a:t>Take notes on this presentation and keep them in your Portfolio under classwork.</a:t>
          </a:r>
        </a:p>
      </dsp:txBody>
      <dsp:txXfrm>
        <a:off x="0" y="0"/>
        <a:ext cx="6096000" cy="2743199"/>
      </dsp:txXfrm>
    </dsp:sp>
    <dsp:sp modelId="{0F2593E6-A345-4282-99DC-2A4FABB1C3EB}">
      <dsp:nvSpPr>
        <dsp:cNvPr id="0" name=""/>
        <dsp:cNvSpPr/>
      </dsp:nvSpPr>
      <dsp:spPr>
        <a:xfrm>
          <a:off x="0" y="2743199"/>
          <a:ext cx="60960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5BB94-E3B5-4432-BCCD-042114112463}">
      <dsp:nvSpPr>
        <dsp:cNvPr id="0" name=""/>
        <dsp:cNvSpPr/>
      </dsp:nvSpPr>
      <dsp:spPr>
        <a:xfrm>
          <a:off x="0" y="2743199"/>
          <a:ext cx="6096000" cy="274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defRPr cap="all"/>
          </a:pPr>
          <a:r>
            <a:rPr lang="en-US" sz="3600" kern="1200"/>
            <a:t>You will use these notes to help you with your mentoring this year.</a:t>
          </a:r>
        </a:p>
      </dsp:txBody>
      <dsp:txXfrm>
        <a:off x="0" y="2743199"/>
        <a:ext cx="6096000" cy="27431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2C725-4876-45AB-80B6-9E2DA1F8DE9C}"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7B063-23D8-40A5-8F41-1ECBFA2648EE}" type="slidenum">
              <a:rPr lang="en-US" smtClean="0"/>
              <a:t>‹#›</a:t>
            </a:fld>
            <a:endParaRPr lang="en-US"/>
          </a:p>
        </p:txBody>
      </p:sp>
    </p:spTree>
    <p:extLst>
      <p:ext uri="{BB962C8B-B14F-4D97-AF65-F5344CB8AC3E}">
        <p14:creationId xmlns:p14="http://schemas.microsoft.com/office/powerpoint/2010/main" val="145473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721E07-84F6-4F5C-8326-76785A122054}" type="slidenum">
              <a:rPr lang="en-US"/>
              <a:t>2</a:t>
            </a:fld>
            <a:endParaRPr lang="en-US"/>
          </a:p>
        </p:txBody>
      </p:sp>
    </p:spTree>
    <p:extLst>
      <p:ext uri="{BB962C8B-B14F-4D97-AF65-F5344CB8AC3E}">
        <p14:creationId xmlns:p14="http://schemas.microsoft.com/office/powerpoint/2010/main" val="300878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721E07-84F6-4F5C-8326-76785A122054}" type="slidenum">
              <a:rPr lang="en-US"/>
              <a:t>9</a:t>
            </a:fld>
            <a:endParaRPr lang="en-US"/>
          </a:p>
        </p:txBody>
      </p:sp>
    </p:spTree>
    <p:extLst>
      <p:ext uri="{BB962C8B-B14F-4D97-AF65-F5344CB8AC3E}">
        <p14:creationId xmlns:p14="http://schemas.microsoft.com/office/powerpoint/2010/main" val="39475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8/29/2022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1388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42473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8/29/2022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0164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7452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8/29/2022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84830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8/29/2022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9586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8/29/2022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57512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6355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8/29/2022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4662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8400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8/29/2022</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58907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8/29/2022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5909871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khea.davis@sarasotacountyschools.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Light"/>
              </a:rPr>
              <a:t>Session 3</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Olivia Milholland, Katie Varela, Denise Cunillera</a:t>
            </a:r>
          </a:p>
          <a:p>
            <a:r>
              <a:rPr lang="en-US" dirty="0">
                <a:cs typeface="Calibri"/>
              </a:rPr>
              <a:t>(Information provided by Ms. Davis) </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4F81-5E56-4DC7-B948-355EDAC659FA}"/>
              </a:ext>
            </a:extLst>
          </p:cNvPr>
          <p:cNvSpPr>
            <a:spLocks noGrp="1"/>
          </p:cNvSpPr>
          <p:nvPr>
            <p:ph type="title"/>
          </p:nvPr>
        </p:nvSpPr>
        <p:spPr>
          <a:xfrm>
            <a:off x="1371600" y="1371600"/>
            <a:ext cx="2705100" cy="4114800"/>
          </a:xfrm>
        </p:spPr>
        <p:txBody>
          <a:bodyPr anchor="ctr">
            <a:normAutofit/>
          </a:bodyPr>
          <a:lstStyle/>
          <a:p>
            <a:pPr algn="ctr"/>
            <a:r>
              <a:rPr lang="en-US">
                <a:solidFill>
                  <a:schemeClr val="bg2"/>
                </a:solidFill>
              </a:rPr>
              <a:t>Welcome!</a:t>
            </a:r>
            <a:br>
              <a:rPr lang="en-US">
                <a:solidFill>
                  <a:schemeClr val="bg2"/>
                </a:solidFill>
              </a:rPr>
            </a:br>
            <a:r>
              <a:rPr lang="en-US">
                <a:solidFill>
                  <a:schemeClr val="bg2"/>
                </a:solidFill>
                <a:latin typeface="Times"/>
                <a:cs typeface="Times"/>
              </a:rPr>
              <a:t>(get out a pen/piece of paper)</a:t>
            </a:r>
            <a:endParaRPr lang="en-US" cap="none">
              <a:solidFill>
                <a:schemeClr val="bg2"/>
              </a:solidFill>
              <a:latin typeface="Times"/>
              <a:cs typeface="Times"/>
            </a:endParaRPr>
          </a:p>
        </p:txBody>
      </p:sp>
      <p:graphicFrame>
        <p:nvGraphicFramePr>
          <p:cNvPr id="5" name="Content Placeholder 2">
            <a:extLst>
              <a:ext uri="{FF2B5EF4-FFF2-40B4-BE49-F238E27FC236}">
                <a16:creationId xmlns:a16="http://schemas.microsoft.com/office/drawing/2014/main" id="{891CE1F9-A6D5-445A-82A0-C08BC854EDE8}"/>
              </a:ext>
            </a:extLst>
          </p:cNvPr>
          <p:cNvGraphicFramePr>
            <a:graphicFrameLocks noGrp="1"/>
          </p:cNvGraphicFramePr>
          <p:nvPr>
            <p:ph idx="1"/>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7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FDC68-3433-4622-BA83-0E128DFC828C}"/>
              </a:ext>
            </a:extLst>
          </p:cNvPr>
          <p:cNvSpPr>
            <a:spLocks noGrp="1"/>
          </p:cNvSpPr>
          <p:nvPr>
            <p:ph type="title"/>
          </p:nvPr>
        </p:nvSpPr>
        <p:spPr>
          <a:xfrm>
            <a:off x="2880485" y="841375"/>
            <a:ext cx="6230857" cy="1230570"/>
          </a:xfrm>
        </p:spPr>
        <p:txBody>
          <a:bodyPr anchor="t">
            <a:normAutofit/>
          </a:bodyPr>
          <a:lstStyle/>
          <a:p>
            <a:pPr algn="l"/>
            <a:r>
              <a:rPr lang="en-US" sz="3600">
                <a:solidFill>
                  <a:schemeClr val="accent1"/>
                </a:solidFill>
                <a:cs typeface="Calibri Light"/>
              </a:rPr>
              <a:t>THE BEST MODEL</a:t>
            </a:r>
            <a:endParaRPr lang="en-US" sz="360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FC813A8-7F52-4FC3-9641-19982747EACA}"/>
              </a:ext>
            </a:extLst>
          </p:cNvPr>
          <p:cNvSpPr>
            <a:spLocks noGrp="1"/>
          </p:cNvSpPr>
          <p:nvPr>
            <p:ph idx="1"/>
          </p:nvPr>
        </p:nvSpPr>
        <p:spPr>
          <a:xfrm>
            <a:off x="2880487" y="1832103"/>
            <a:ext cx="8337896" cy="4219705"/>
          </a:xfrm>
        </p:spPr>
        <p:txBody>
          <a:bodyPr anchor="t">
            <a:normAutofit/>
          </a:bodyPr>
          <a:lstStyle/>
          <a:p>
            <a:pPr marL="0" indent="0">
              <a:buNone/>
            </a:pPr>
            <a:r>
              <a:rPr lang="en-US" sz="1600"/>
              <a:t>B- BUILDING</a:t>
            </a:r>
          </a:p>
          <a:p>
            <a:pPr marL="0" indent="0">
              <a:buNone/>
            </a:pPr>
            <a:r>
              <a:rPr lang="en-US" sz="1600"/>
              <a:t>E- ENHANCING</a:t>
            </a:r>
          </a:p>
          <a:p>
            <a:pPr marL="0" indent="0">
              <a:buNone/>
            </a:pPr>
            <a:r>
              <a:rPr lang="en-US" sz="1600"/>
              <a:t>S- SUSTAINING</a:t>
            </a:r>
          </a:p>
          <a:p>
            <a:pPr marL="0" indent="0">
              <a:buNone/>
            </a:pPr>
            <a:r>
              <a:rPr lang="en-US" sz="1600"/>
              <a:t>T-TRANSITIONING</a:t>
            </a:r>
          </a:p>
          <a:p>
            <a:pPr marL="0" indent="0">
              <a:buNone/>
            </a:pPr>
            <a:r>
              <a:rPr lang="en-US" sz="1600"/>
              <a:t>When making a relationship with your mentee you want  to follow the steps of BEST. This model you want to get to know your mentee by introducing yourself and finding thing in common. Then you enhance the mentor relationship by helping them with goals and be someone they can ask questions to about school. You then want to sustain the relationship by working on your mentees goals together. When transitioning out of the mentoring relationship you want to make sure you leave on good terms and have closure from the relationship.</a:t>
            </a:r>
          </a:p>
        </p:txBody>
      </p:sp>
    </p:spTree>
    <p:extLst>
      <p:ext uri="{BB962C8B-B14F-4D97-AF65-F5344CB8AC3E}">
        <p14:creationId xmlns:p14="http://schemas.microsoft.com/office/powerpoint/2010/main" val="30053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F2E6-544F-4DAB-A79D-A488EF89ACA6}"/>
              </a:ext>
            </a:extLst>
          </p:cNvPr>
          <p:cNvSpPr>
            <a:spLocks noGrp="1"/>
          </p:cNvSpPr>
          <p:nvPr>
            <p:ph type="title"/>
          </p:nvPr>
        </p:nvSpPr>
        <p:spPr/>
        <p:txBody>
          <a:bodyPr/>
          <a:lstStyle/>
          <a:p>
            <a:r>
              <a:rPr lang="en-US">
                <a:cs typeface="Calibri Light"/>
              </a:rPr>
              <a:t>Building</a:t>
            </a:r>
          </a:p>
        </p:txBody>
      </p:sp>
      <p:sp>
        <p:nvSpPr>
          <p:cNvPr id="3" name="Content Placeholder 2">
            <a:extLst>
              <a:ext uri="{FF2B5EF4-FFF2-40B4-BE49-F238E27FC236}">
                <a16:creationId xmlns:a16="http://schemas.microsoft.com/office/drawing/2014/main" id="{E153CFD3-DBDC-4C46-9693-75A4E7FF0D93}"/>
              </a:ext>
            </a:extLst>
          </p:cNvPr>
          <p:cNvSpPr>
            <a:spLocks noGrp="1"/>
          </p:cNvSpPr>
          <p:nvPr>
            <p:ph idx="1"/>
          </p:nvPr>
        </p:nvSpPr>
        <p:spPr/>
        <p:txBody>
          <a:bodyPr/>
          <a:lstStyle/>
          <a:p>
            <a:pPr marL="0" indent="0">
              <a:buNone/>
            </a:pPr>
            <a:r>
              <a:rPr lang="en-US"/>
              <a:t>Naturally, you and your mentee will be nervous at the beginning. This is OK! Since the relationship is still fragile, it is important that you stay consistent, authentic, and open minded!</a:t>
            </a:r>
          </a:p>
          <a:p>
            <a:pPr marL="0" indent="0">
              <a:buNone/>
            </a:pPr>
            <a:r>
              <a:rPr lang="en-US" u="sng"/>
              <a:t>During your first meeting, you will:</a:t>
            </a:r>
          </a:p>
          <a:p>
            <a:pPr>
              <a:buFont typeface="Wingdings"/>
              <a:buChar char="§"/>
            </a:pPr>
            <a:r>
              <a:rPr lang="en-US">
                <a:ea typeface="+mn-lt"/>
                <a:cs typeface="+mn-lt"/>
              </a:rPr>
              <a:t>Introduce yourself with confidence and a smile!</a:t>
            </a:r>
            <a:endParaRPr lang="en-US"/>
          </a:p>
          <a:p>
            <a:pPr>
              <a:buFont typeface="Wingdings"/>
              <a:buChar char="§"/>
            </a:pPr>
            <a:r>
              <a:rPr lang="en-US">
                <a:ea typeface="+mn-lt"/>
                <a:cs typeface="+mn-lt"/>
              </a:rPr>
              <a:t>Learn how to pronounce your mentee’s name</a:t>
            </a:r>
            <a:endParaRPr lang="en-US"/>
          </a:p>
          <a:p>
            <a:pPr>
              <a:buFont typeface="Wingdings"/>
              <a:buChar char="§"/>
            </a:pPr>
            <a:r>
              <a:rPr lang="en-US">
                <a:ea typeface="+mn-lt"/>
                <a:cs typeface="+mn-lt"/>
              </a:rPr>
              <a:t>Tell your mentee about yourself </a:t>
            </a:r>
          </a:p>
          <a:p>
            <a:pPr>
              <a:buFont typeface="Wingdings"/>
              <a:buChar char="§"/>
            </a:pPr>
            <a:r>
              <a:rPr lang="en-US"/>
              <a:t>Get to know your mentee a little bit</a:t>
            </a:r>
          </a:p>
          <a:p>
            <a:pPr>
              <a:buFont typeface="Wingdings"/>
              <a:buChar char="§"/>
            </a:pPr>
            <a:r>
              <a:rPr lang="en-US">
                <a:ea typeface="+mn-lt"/>
                <a:cs typeface="+mn-lt"/>
              </a:rPr>
              <a:t>Remain positive and end on a good note!</a:t>
            </a:r>
            <a:endParaRPr lang="en-US"/>
          </a:p>
          <a:p>
            <a:pPr marL="0" indent="0">
              <a:buNone/>
            </a:pPr>
            <a:r>
              <a:rPr lang="en-US"/>
              <a:t>Your mentee may take a while to warm up to you. Be patient, nonjudgmental, and open!</a:t>
            </a:r>
          </a:p>
          <a:p>
            <a:pPr marL="0" indent="0">
              <a:buNone/>
            </a:pPr>
            <a:endParaRPr lang="en-US" u="sng"/>
          </a:p>
        </p:txBody>
      </p:sp>
    </p:spTree>
    <p:extLst>
      <p:ext uri="{BB962C8B-B14F-4D97-AF65-F5344CB8AC3E}">
        <p14:creationId xmlns:p14="http://schemas.microsoft.com/office/powerpoint/2010/main" val="36650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F1AB5B0-263B-4251-A882-934C776F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D78ABF88-46E8-4029-AB46-E4771F4734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A593930E-DC99-4A6F-8D1B-FCB4393EC7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9F599E6-CA6D-46B2-AA6A-CB51C9674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12B52D1-9634-439A-BF00-9A83528A25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BDC62A16-3789-4407-98CB-FE9204C07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5B3E90E5-D147-40EE-A247-7E7FA76D9C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4B6FABF9-7C96-401D-B639-971F46EFF5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317ABAB0-8B6B-4191-9022-B4387F6B6E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4D27EFFC-691E-43D3-A8B0-072BD810E5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556C61FB-950E-48E2-9BA3-C08FB72776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9EE5CF75-7832-472F-9A10-C6940AE7BD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B25CB582-3404-4E8B-88DF-C913EA2335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BD3AE87A-86BB-4608-98F3-F97A5FB3D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D3C04704-0E90-43BD-8C48-CB17683BF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00590DBF-511F-42DE-8D80-9DA44D4C4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92D85413-70BF-48F7-BA51-5CA843FD3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C4BC7756-F570-451B-A402-3667C0BBF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BDAC7596-8288-4C88-849A-1AAD5FFD5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DBDDB9B0-48C6-4884-AE49-0CDC0770C0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FE44F16A-C4EC-43CB-A4B0-05825FDB6E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B1D66A51-8EB2-47CB-8909-5879319D88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E5A9A04F-DABB-442E-BFF9-C2A735C632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59F6468-01E5-4E13-B2C0-2931AEB54CC0}"/>
              </a:ext>
            </a:extLst>
          </p:cNvPr>
          <p:cNvSpPr>
            <a:spLocks noGrp="1"/>
          </p:cNvSpPr>
          <p:nvPr>
            <p:ph type="title"/>
          </p:nvPr>
        </p:nvSpPr>
        <p:spPr>
          <a:xfrm>
            <a:off x="904877" y="795527"/>
            <a:ext cx="10488547" cy="1190912"/>
          </a:xfrm>
        </p:spPr>
        <p:txBody>
          <a:bodyPr>
            <a:normAutofit/>
          </a:bodyPr>
          <a:lstStyle/>
          <a:p>
            <a:r>
              <a:rPr lang="en-US">
                <a:solidFill>
                  <a:schemeClr val="tx2"/>
                </a:solidFill>
                <a:cs typeface="Calibri Light"/>
              </a:rPr>
              <a:t>Enhancing</a:t>
            </a:r>
            <a:endParaRPr lang="en-US">
              <a:solidFill>
                <a:schemeClr val="tx2"/>
              </a:solidFill>
            </a:endParaRPr>
          </a:p>
        </p:txBody>
      </p:sp>
      <p:sp>
        <p:nvSpPr>
          <p:cNvPr id="8"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A9290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indoor&#10;&#10;Description automatically generated">
            <a:extLst>
              <a:ext uri="{FF2B5EF4-FFF2-40B4-BE49-F238E27FC236}">
                <a16:creationId xmlns:a16="http://schemas.microsoft.com/office/drawing/2014/main" id="{EF727E9D-7D37-4593-8468-2F8E85461647}"/>
              </a:ext>
            </a:extLst>
          </p:cNvPr>
          <p:cNvPicPr>
            <a:picLocks noChangeAspect="1"/>
          </p:cNvPicPr>
          <p:nvPr/>
        </p:nvPicPr>
        <p:blipFill rotWithShape="1">
          <a:blip r:embed="rId2"/>
          <a:srcRect l="8063" r="3" b="3"/>
          <a:stretch/>
        </p:blipFill>
        <p:spPr>
          <a:xfrm>
            <a:off x="1103257" y="2416047"/>
            <a:ext cx="4626864" cy="3346704"/>
          </a:xfrm>
          <a:prstGeom prst="rect">
            <a:avLst/>
          </a:prstGeom>
          <a:ln w="12700">
            <a:noFill/>
          </a:ln>
        </p:spPr>
      </p:pic>
      <p:sp>
        <p:nvSpPr>
          <p:cNvPr id="3" name="Content Placeholder 2">
            <a:extLst>
              <a:ext uri="{FF2B5EF4-FFF2-40B4-BE49-F238E27FC236}">
                <a16:creationId xmlns:a16="http://schemas.microsoft.com/office/drawing/2014/main" id="{EAA55A22-4A26-4140-A0D0-E06198844AB3}"/>
              </a:ext>
            </a:extLst>
          </p:cNvPr>
          <p:cNvSpPr>
            <a:spLocks noGrp="1"/>
          </p:cNvSpPr>
          <p:nvPr>
            <p:ph idx="1"/>
          </p:nvPr>
        </p:nvSpPr>
        <p:spPr>
          <a:xfrm>
            <a:off x="6380703" y="2228850"/>
            <a:ext cx="5028928" cy="3699669"/>
          </a:xfrm>
        </p:spPr>
        <p:txBody>
          <a:bodyPr>
            <a:normAutofit/>
          </a:bodyPr>
          <a:lstStyle/>
          <a:p>
            <a:pPr>
              <a:buClr>
                <a:srgbClr val="A9290A"/>
              </a:buClr>
            </a:pPr>
            <a:r>
              <a:rPr lang="en-US"/>
              <a:t>Explore interests, set goals, offer yourself as a reliable resource to your mentee. </a:t>
            </a:r>
          </a:p>
          <a:p>
            <a:pPr>
              <a:buClr>
                <a:srgbClr val="A9290A"/>
              </a:buClr>
            </a:pPr>
            <a:r>
              <a:rPr lang="en-US"/>
              <a:t>Goals can be personal, academically centered, career oriented, etc. </a:t>
            </a:r>
          </a:p>
          <a:p>
            <a:pPr>
              <a:buClr>
                <a:srgbClr val="A9290A"/>
              </a:buClr>
            </a:pPr>
            <a:r>
              <a:rPr lang="en-US"/>
              <a:t>Take time to listen to your mentee and their aspirations.</a:t>
            </a:r>
          </a:p>
          <a:p>
            <a:pPr>
              <a:buClr>
                <a:srgbClr val="A9290A"/>
              </a:buClr>
            </a:pPr>
            <a:r>
              <a:rPr lang="en-US"/>
              <a:t>Don't impose your goals/vocations onto them. </a:t>
            </a:r>
          </a:p>
          <a:p>
            <a:pPr marL="0" indent="0">
              <a:buClr>
                <a:srgbClr val="A9290A"/>
              </a:buClr>
              <a:buNone/>
            </a:pPr>
            <a:endParaRPr lang="en-US"/>
          </a:p>
        </p:txBody>
      </p:sp>
    </p:spTree>
    <p:extLst>
      <p:ext uri="{BB962C8B-B14F-4D97-AF65-F5344CB8AC3E}">
        <p14:creationId xmlns:p14="http://schemas.microsoft.com/office/powerpoint/2010/main" val="141586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 y="6419"/>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a:noFill/>
        </p:grpSpPr>
        <p:sp>
          <p:nvSpPr>
            <p:cNvPr id="37"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sp>
        <p:sp>
          <p:nvSpPr>
            <p:cNvPr id="38"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sp>
        <p:sp>
          <p:nvSpPr>
            <p:cNvPr id="39"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sp>
        <p:sp>
          <p:nvSpPr>
            <p:cNvPr id="40"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sp>
        <p:sp>
          <p:nvSpPr>
            <p:cNvPr id="41"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sp>
        <p:sp>
          <p:nvSpPr>
            <p:cNvPr id="42"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sp>
        <p:sp>
          <p:nvSpPr>
            <p:cNvPr id="43"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sp>
        <p:sp>
          <p:nvSpPr>
            <p:cNvPr id="44"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sp>
        <p:sp>
          <p:nvSpPr>
            <p:cNvPr id="45"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sp>
        <p:sp>
          <p:nvSpPr>
            <p:cNvPr id="46"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sp>
        <p:sp>
          <p:nvSpPr>
            <p:cNvPr id="47"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sp>
        <p:sp>
          <p:nvSpPr>
            <p:cNvPr id="48"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sp>
        <p:sp>
          <p:nvSpPr>
            <p:cNvPr id="49"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sp>
        <p:sp>
          <p:nvSpPr>
            <p:cNvPr id="50"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sp>
        <p:sp>
          <p:nvSpPr>
            <p:cNvPr id="51"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sp>
        <p:sp>
          <p:nvSpPr>
            <p:cNvPr id="52"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sp>
        <p:sp>
          <p:nvSpPr>
            <p:cNvPr id="53"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sp>
        <p:sp>
          <p:nvSpPr>
            <p:cNvPr id="54"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sp>
        <p:sp>
          <p:nvSpPr>
            <p:cNvPr id="55"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sp>
      </p:grpSp>
      <p:sp>
        <p:nvSpPr>
          <p:cNvPr id="2" name="Title 1">
            <a:extLst>
              <a:ext uri="{FF2B5EF4-FFF2-40B4-BE49-F238E27FC236}">
                <a16:creationId xmlns:a16="http://schemas.microsoft.com/office/drawing/2014/main" id="{2EC1296A-9B20-4F1E-9DF6-7F4ED8BD6E5E}"/>
              </a:ext>
            </a:extLst>
          </p:cNvPr>
          <p:cNvSpPr>
            <a:spLocks noGrp="1"/>
          </p:cNvSpPr>
          <p:nvPr>
            <p:ph type="title"/>
          </p:nvPr>
        </p:nvSpPr>
        <p:spPr>
          <a:xfrm>
            <a:off x="2004716" y="1263404"/>
            <a:ext cx="8239252" cy="3115075"/>
          </a:xfrm>
        </p:spPr>
        <p:txBody>
          <a:bodyPr vert="horz" lIns="228600" tIns="228600" rIns="228600" bIns="0" rtlCol="0" anchor="b">
            <a:normAutofit/>
          </a:bodyPr>
          <a:lstStyle/>
          <a:p>
            <a:pPr algn="l">
              <a:lnSpc>
                <a:spcPct val="80000"/>
              </a:lnSpc>
            </a:pPr>
            <a:r>
              <a:rPr lang="en-US" sz="7200">
                <a:solidFill>
                  <a:schemeClr val="tx1"/>
                </a:solidFill>
              </a:rPr>
              <a:t>Your Turn!</a:t>
            </a:r>
          </a:p>
        </p:txBody>
      </p:sp>
      <p:sp>
        <p:nvSpPr>
          <p:cNvPr id="3" name="Content Placeholder 2">
            <a:extLst>
              <a:ext uri="{FF2B5EF4-FFF2-40B4-BE49-F238E27FC236}">
                <a16:creationId xmlns:a16="http://schemas.microsoft.com/office/drawing/2014/main" id="{78DA2D97-E6A4-44FA-B0C0-012016F0C932}"/>
              </a:ext>
            </a:extLst>
          </p:cNvPr>
          <p:cNvSpPr>
            <a:spLocks noGrp="1"/>
          </p:cNvSpPr>
          <p:nvPr>
            <p:ph idx="1"/>
          </p:nvPr>
        </p:nvSpPr>
        <p:spPr>
          <a:xfrm>
            <a:off x="2004716" y="4560432"/>
            <a:ext cx="8239253" cy="1228171"/>
          </a:xfrm>
        </p:spPr>
        <p:txBody>
          <a:bodyPr vert="horz" lIns="91440" tIns="0" rIns="91440" bIns="45720" rtlCol="0">
            <a:normAutofit/>
          </a:bodyPr>
          <a:lstStyle/>
          <a:p>
            <a:pPr marL="0" indent="0">
              <a:lnSpc>
                <a:spcPct val="100000"/>
              </a:lnSpc>
              <a:buNone/>
            </a:pPr>
            <a:r>
              <a:rPr lang="en-US" sz="2400" dirty="0"/>
              <a:t>Write down/share with your team one way you can enhance your relationship with your mentee.</a:t>
            </a:r>
          </a:p>
        </p:txBody>
      </p:sp>
      <p:sp>
        <p:nvSpPr>
          <p:cNvPr id="57" name="Isosceles Triangle 56">
            <a:extLst>
              <a:ext uri="{FF2B5EF4-FFF2-40B4-BE49-F238E27FC236}">
                <a16:creationId xmlns:a16="http://schemas.microsoft.com/office/drawing/2014/main" id="{A4CD35EF-7348-4E64-8700-827E64EA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35823" y="3320139"/>
            <a:ext cx="300774"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tx1"/>
              </a:solidFill>
            </a:endParaRPr>
          </a:p>
        </p:txBody>
      </p:sp>
    </p:spTree>
    <p:extLst>
      <p:ext uri="{BB962C8B-B14F-4D97-AF65-F5344CB8AC3E}">
        <p14:creationId xmlns:p14="http://schemas.microsoft.com/office/powerpoint/2010/main" val="133671496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7743-7C0F-49AE-86BD-D05D7F251B82}"/>
              </a:ext>
            </a:extLst>
          </p:cNvPr>
          <p:cNvSpPr>
            <a:spLocks noGrp="1"/>
          </p:cNvSpPr>
          <p:nvPr>
            <p:ph type="title"/>
          </p:nvPr>
        </p:nvSpPr>
        <p:spPr/>
        <p:txBody>
          <a:bodyPr/>
          <a:lstStyle/>
          <a:p>
            <a:r>
              <a:rPr lang="en-US">
                <a:cs typeface="Calibri Light"/>
              </a:rPr>
              <a:t>Sustaining</a:t>
            </a:r>
            <a:endParaRPr lang="en-US"/>
          </a:p>
        </p:txBody>
      </p:sp>
      <p:sp>
        <p:nvSpPr>
          <p:cNvPr id="3" name="Content Placeholder 2">
            <a:extLst>
              <a:ext uri="{FF2B5EF4-FFF2-40B4-BE49-F238E27FC236}">
                <a16:creationId xmlns:a16="http://schemas.microsoft.com/office/drawing/2014/main" id="{4C5DD4EC-B17C-4B03-BA84-9D781048AF49}"/>
              </a:ext>
            </a:extLst>
          </p:cNvPr>
          <p:cNvSpPr>
            <a:spLocks noGrp="1"/>
          </p:cNvSpPr>
          <p:nvPr>
            <p:ph idx="1"/>
          </p:nvPr>
        </p:nvSpPr>
        <p:spPr/>
        <p:txBody>
          <a:bodyPr/>
          <a:lstStyle/>
          <a:p>
            <a:pPr marL="0" indent="0">
              <a:buNone/>
            </a:pPr>
            <a:r>
              <a:rPr lang="en-US"/>
              <a:t>How to detect a stable healthy relationship:</a:t>
            </a:r>
            <a:br>
              <a:rPr lang="en-US"/>
            </a:br>
            <a:r>
              <a:rPr lang="en-US"/>
              <a:t>The relationship should be</a:t>
            </a:r>
          </a:p>
          <a:p>
            <a:r>
              <a:rPr lang="en-US">
                <a:ea typeface="+mn-lt"/>
                <a:cs typeface="+mn-lt"/>
              </a:rPr>
              <a:t>Comfortable</a:t>
            </a:r>
          </a:p>
          <a:p>
            <a:r>
              <a:rPr lang="en-US">
                <a:ea typeface="+mn-lt"/>
                <a:cs typeface="+mn-lt"/>
              </a:rPr>
              <a:t>Personal</a:t>
            </a:r>
          </a:p>
          <a:p>
            <a:r>
              <a:rPr lang="en-US">
                <a:ea typeface="+mn-lt"/>
                <a:cs typeface="+mn-lt"/>
              </a:rPr>
              <a:t>Open</a:t>
            </a:r>
          </a:p>
          <a:p>
            <a:pPr>
              <a:buFont typeface="Wingdings"/>
              <a:buChar char="§"/>
            </a:pPr>
            <a:r>
              <a:rPr lang="en-US">
                <a:ea typeface="+mn-lt"/>
                <a:cs typeface="+mn-lt"/>
              </a:rPr>
              <a:t>While this new level of comfort is wonderful, it also might come with some new challenges. You and your mentee may struggle</a:t>
            </a:r>
            <a:r>
              <a:rPr lang="en-US" b="1">
                <a:ea typeface="+mn-lt"/>
                <a:cs typeface="+mn-lt"/>
              </a:rPr>
              <a:t> </a:t>
            </a:r>
            <a:r>
              <a:rPr lang="en-US">
                <a:ea typeface="+mn-lt"/>
                <a:cs typeface="+mn-lt"/>
              </a:rPr>
              <a:t>to live up to the expectations you agreed to at the start of the relationship. If this happens, you might re-negotiate the terms of your relationship by reviewing accomplishments and new goals. </a:t>
            </a:r>
            <a:endParaRPr lang="en-US"/>
          </a:p>
          <a:p>
            <a:pPr marL="0" indent="0">
              <a:buNone/>
            </a:pPr>
            <a:endParaRPr lang="en-US"/>
          </a:p>
          <a:p>
            <a:endParaRPr lang="en-US"/>
          </a:p>
        </p:txBody>
      </p:sp>
    </p:spTree>
    <p:extLst>
      <p:ext uri="{BB962C8B-B14F-4D97-AF65-F5344CB8AC3E}">
        <p14:creationId xmlns:p14="http://schemas.microsoft.com/office/powerpoint/2010/main" val="130075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D892DD75-0F21-4634-99B7-E84CA5367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1">
            <a:extLst>
              <a:ext uri="{FF2B5EF4-FFF2-40B4-BE49-F238E27FC236}">
                <a16:creationId xmlns:a16="http://schemas.microsoft.com/office/drawing/2014/main" id="{2FF33740-2A83-42E8-A598-9AE61A3F0A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6899C82F-20B6-4E2D-AB9D-1713FB3E67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D89ADB3-2D4B-4770-A268-498E3840E2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5034FDD9-592C-44B5-BC27-2E924BF3BA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4770B370-A883-43EB-9548-9F4DF8AFB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B4352703-BD5E-41FD-B464-679A4C6B76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5030174A-A42D-4ECB-8A60-CF7D87327B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28551ADF-F4C9-471C-B42F-D2D31E333F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93A66B57-AB21-4F33-AA9A-B7EB77A1E7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A1B8DCE-9DBF-48EC-85D4-5FC835815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52FA78DE-98F5-44CD-B9E3-7A5ED0ABC9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F3E719C3-D321-48DD-8374-FF3B01E3CB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CA9A2902-2BBF-4AD3-BA2E-88A033E76E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3052E19B-E780-4BD7-AAE5-F0087C6DE5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26318BCD-2E45-42B7-81DD-3D91924DDF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F32B7AC7-D1A6-46B1-91B3-36A1198626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B04127CF-94AE-471B-AABC-7884E900E9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0AB28A6D-6244-4B44-9B35-11BB6B8A17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220F393F-FEF8-4D1A-A959-F0EC20D655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F0CE6A4D-5C7D-460B-B2FD-8E85CD5AB7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8A535C9C-6C1A-4BCF-BA51-CD74AA7E7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36530B88-C8C1-478A-B785-86E745DD5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0818190-B726-4AE0-9691-C1210E1519C2}"/>
              </a:ext>
            </a:extLst>
          </p:cNvPr>
          <p:cNvSpPr>
            <a:spLocks noGrp="1"/>
          </p:cNvSpPr>
          <p:nvPr>
            <p:ph type="title"/>
          </p:nvPr>
        </p:nvSpPr>
        <p:spPr>
          <a:xfrm>
            <a:off x="7269686" y="795527"/>
            <a:ext cx="4123738" cy="1433323"/>
          </a:xfrm>
        </p:spPr>
        <p:txBody>
          <a:bodyPr>
            <a:normAutofit/>
          </a:bodyPr>
          <a:lstStyle/>
          <a:p>
            <a:pPr algn="l"/>
            <a:r>
              <a:rPr lang="en-US" sz="3200">
                <a:solidFill>
                  <a:schemeClr val="tx2"/>
                </a:solidFill>
                <a:cs typeface="Calibri Light"/>
              </a:rPr>
              <a:t>Transitioning</a:t>
            </a:r>
            <a:endParaRPr lang="en-US" sz="3200">
              <a:solidFill>
                <a:schemeClr val="tx2"/>
              </a:solidFill>
            </a:endParaRPr>
          </a:p>
        </p:txBody>
      </p:sp>
      <p:sp>
        <p:nvSpPr>
          <p:cNvPr id="9"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6FC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561446DA-4EB8-4C49-B9A8-B9620164248D}"/>
              </a:ext>
            </a:extLst>
          </p:cNvPr>
          <p:cNvPicPr>
            <a:picLocks noChangeAspect="1"/>
          </p:cNvPicPr>
          <p:nvPr/>
        </p:nvPicPr>
        <p:blipFill rotWithShape="1">
          <a:blip r:embed="rId2"/>
          <a:srcRect l="5727" r="29762" b="-1"/>
          <a:stretch/>
        </p:blipFill>
        <p:spPr>
          <a:xfrm>
            <a:off x="972115" y="960214"/>
            <a:ext cx="5641848" cy="4919472"/>
          </a:xfrm>
          <a:prstGeom prst="rect">
            <a:avLst/>
          </a:prstGeom>
          <a:ln w="12700">
            <a:noFill/>
          </a:ln>
        </p:spPr>
      </p:pic>
      <p:sp>
        <p:nvSpPr>
          <p:cNvPr id="3" name="Content Placeholder 2">
            <a:extLst>
              <a:ext uri="{FF2B5EF4-FFF2-40B4-BE49-F238E27FC236}">
                <a16:creationId xmlns:a16="http://schemas.microsoft.com/office/drawing/2014/main" id="{5FC3B3DD-A12B-4D55-BE53-8A440E1BBFE9}"/>
              </a:ext>
            </a:extLst>
          </p:cNvPr>
          <p:cNvSpPr>
            <a:spLocks noGrp="1"/>
          </p:cNvSpPr>
          <p:nvPr>
            <p:ph idx="1"/>
          </p:nvPr>
        </p:nvSpPr>
        <p:spPr>
          <a:xfrm>
            <a:off x="7293817" y="2338388"/>
            <a:ext cx="4099607" cy="3678237"/>
          </a:xfrm>
        </p:spPr>
        <p:txBody>
          <a:bodyPr>
            <a:normAutofit/>
          </a:bodyPr>
          <a:lstStyle/>
          <a:p>
            <a:pPr>
              <a:lnSpc>
                <a:spcPct val="110000"/>
              </a:lnSpc>
              <a:buClr>
                <a:srgbClr val="F6FC02"/>
              </a:buClr>
            </a:pPr>
            <a:r>
              <a:rPr lang="en-US" sz="1400"/>
              <a:t>Change is scary but being prepared helps. </a:t>
            </a:r>
          </a:p>
          <a:p>
            <a:pPr>
              <a:lnSpc>
                <a:spcPct val="110000"/>
              </a:lnSpc>
              <a:buClr>
                <a:srgbClr val="F6FC02"/>
              </a:buClr>
            </a:pPr>
            <a:r>
              <a:rPr lang="en-US" sz="1400"/>
              <a:t>Be sure to communicate with your mentee about change.</a:t>
            </a:r>
          </a:p>
          <a:p>
            <a:pPr>
              <a:lnSpc>
                <a:spcPct val="110000"/>
              </a:lnSpc>
              <a:buClr>
                <a:srgbClr val="F6FC02"/>
              </a:buClr>
            </a:pPr>
            <a:r>
              <a:rPr lang="en-US" sz="1400"/>
              <a:t>Commemorate what was accomplished and how much time abides.</a:t>
            </a:r>
          </a:p>
          <a:p>
            <a:pPr>
              <a:lnSpc>
                <a:spcPct val="110000"/>
              </a:lnSpc>
              <a:buClr>
                <a:srgbClr val="F6FC02"/>
              </a:buClr>
            </a:pPr>
            <a:r>
              <a:rPr lang="en-US" sz="1400"/>
              <a:t>Convey where your relationship with your mentee stands once the program ends.</a:t>
            </a:r>
          </a:p>
          <a:p>
            <a:pPr>
              <a:lnSpc>
                <a:spcPct val="110000"/>
              </a:lnSpc>
              <a:buClr>
                <a:srgbClr val="F6FC02"/>
              </a:buClr>
            </a:pPr>
            <a:r>
              <a:rPr lang="en-US" sz="1400"/>
              <a:t>No matter what you decide, make sure to give your mentee closure. </a:t>
            </a:r>
          </a:p>
          <a:p>
            <a:pPr>
              <a:lnSpc>
                <a:spcPct val="110000"/>
              </a:lnSpc>
              <a:buClr>
                <a:srgbClr val="F6FC02"/>
              </a:buClr>
            </a:pPr>
            <a:r>
              <a:rPr lang="en-US" sz="1400"/>
              <a:t>Confirm that you both come to a general understanding.</a:t>
            </a:r>
          </a:p>
          <a:p>
            <a:pPr>
              <a:lnSpc>
                <a:spcPct val="110000"/>
              </a:lnSpc>
              <a:buClr>
                <a:srgbClr val="F6FC02"/>
              </a:buClr>
            </a:pPr>
            <a:endParaRPr lang="en-US" sz="1400"/>
          </a:p>
        </p:txBody>
      </p:sp>
    </p:spTree>
    <p:extLst>
      <p:ext uri="{BB962C8B-B14F-4D97-AF65-F5344CB8AC3E}">
        <p14:creationId xmlns:p14="http://schemas.microsoft.com/office/powerpoint/2010/main" val="378346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F1AA-63DE-469F-8EC5-BD3791011C3E}"/>
              </a:ext>
            </a:extLst>
          </p:cNvPr>
          <p:cNvSpPr>
            <a:spLocks noGrp="1"/>
          </p:cNvSpPr>
          <p:nvPr>
            <p:ph type="title"/>
          </p:nvPr>
        </p:nvSpPr>
        <p:spPr>
          <a:xfrm>
            <a:off x="1157027" y="1371600"/>
            <a:ext cx="3702052" cy="4114800"/>
          </a:xfrm>
        </p:spPr>
        <p:txBody>
          <a:bodyPr anchor="ctr">
            <a:normAutofit/>
          </a:bodyPr>
          <a:lstStyle/>
          <a:p>
            <a:pPr algn="ctr"/>
            <a:r>
              <a:rPr lang="en-US" dirty="0"/>
              <a:t>Reflection</a:t>
            </a:r>
            <a:br>
              <a:rPr lang="en-US" dirty="0"/>
            </a:br>
            <a:r>
              <a:rPr lang="en-US" dirty="0"/>
              <a:t>Meet with your Team and Discuss</a:t>
            </a:r>
          </a:p>
        </p:txBody>
      </p:sp>
      <p:sp>
        <p:nvSpPr>
          <p:cNvPr id="3" name="Content Placeholder 2">
            <a:extLst>
              <a:ext uri="{FF2B5EF4-FFF2-40B4-BE49-F238E27FC236}">
                <a16:creationId xmlns:a16="http://schemas.microsoft.com/office/drawing/2014/main" id="{60F70603-974B-47AE-B769-97F50680CA16}"/>
              </a:ext>
            </a:extLst>
          </p:cNvPr>
          <p:cNvSpPr>
            <a:spLocks noGrp="1"/>
          </p:cNvSpPr>
          <p:nvPr>
            <p:ph idx="1"/>
          </p:nvPr>
        </p:nvSpPr>
        <p:spPr>
          <a:xfrm>
            <a:off x="6781800" y="520995"/>
            <a:ext cx="4724400" cy="5858539"/>
          </a:xfrm>
        </p:spPr>
        <p:txBody>
          <a:bodyPr vert="horz" lIns="91440" tIns="45720" rIns="91440" bIns="45720" rtlCol="0" anchor="ctr">
            <a:normAutofit/>
          </a:bodyPr>
          <a:lstStyle/>
          <a:p>
            <a:r>
              <a:rPr lang="en-US" dirty="0">
                <a:ea typeface="+mj-lt"/>
                <a:cs typeface="+mj-lt"/>
              </a:rPr>
              <a:t>Considering what we’ve covered today, what takeaways do you have? How do you see the topics from today working together to help you as you peer mentor?</a:t>
            </a:r>
          </a:p>
          <a:p>
            <a:pPr lvl="1"/>
            <a:r>
              <a:rPr lang="en-US" dirty="0">
                <a:ea typeface="+mj-lt"/>
                <a:cs typeface="+mj-lt"/>
              </a:rPr>
              <a:t>Discuss your responses with your team.</a:t>
            </a:r>
            <a:endParaRPr lang="en-US" dirty="0"/>
          </a:p>
          <a:p>
            <a:pPr marL="0" indent="0">
              <a:buNone/>
            </a:pPr>
            <a:endParaRPr lang="en-US" dirty="0">
              <a:ea typeface="+mj-lt"/>
              <a:cs typeface="+mj-lt"/>
            </a:endParaRPr>
          </a:p>
          <a:p>
            <a:r>
              <a:rPr lang="en-US" dirty="0">
                <a:ea typeface="+mj-lt"/>
                <a:cs typeface="+mj-lt"/>
              </a:rPr>
              <a:t>Email Ms. Davis (</a:t>
            </a:r>
            <a:r>
              <a:rPr lang="en-US" dirty="0">
                <a:ea typeface="+mj-lt"/>
                <a:cs typeface="+mj-lt"/>
                <a:hlinkClick r:id="rId3"/>
              </a:rPr>
              <a:t>khea.davis@sarasotacountyschools.net</a:t>
            </a:r>
            <a:r>
              <a:rPr lang="en-US" dirty="0">
                <a:ea typeface="+mj-lt"/>
                <a:cs typeface="+mj-lt"/>
              </a:rPr>
              <a:t>) telling her how the BEST Model will help you as a peer mentor.</a:t>
            </a:r>
            <a:endParaRPr lang="en-US" dirty="0"/>
          </a:p>
          <a:p>
            <a:endParaRPr lang="en-US" dirty="0"/>
          </a:p>
        </p:txBody>
      </p:sp>
    </p:spTree>
    <p:extLst>
      <p:ext uri="{BB962C8B-B14F-4D97-AF65-F5344CB8AC3E}">
        <p14:creationId xmlns:p14="http://schemas.microsoft.com/office/powerpoint/2010/main" val="24990969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D5AA058EBF84C9061295E60DAA589" ma:contentTypeVersion="34" ma:contentTypeDescription="Create a new document." ma:contentTypeScope="" ma:versionID="0984434b73700932807515583582d04d">
  <xsd:schema xmlns:xsd="http://www.w3.org/2001/XMLSchema" xmlns:xs="http://www.w3.org/2001/XMLSchema" xmlns:p="http://schemas.microsoft.com/office/2006/metadata/properties" xmlns:ns3="fa32239c-0b36-4ab0-b7ef-3aae4c019c5e" xmlns:ns4="e9156a75-aa88-4394-a039-ddeff391ae2b" targetNamespace="http://schemas.microsoft.com/office/2006/metadata/properties" ma:root="true" ma:fieldsID="3027a58ad07e51f14af7397d6dec4393" ns3:_="" ns4:_="">
    <xsd:import namespace="fa32239c-0b36-4ab0-b7ef-3aae4c019c5e"/>
    <xsd:import namespace="e9156a75-aa88-4394-a039-ddeff391ae2b"/>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element ref="ns4:TeamsChannelId" minOccurs="0"/>
                <xsd:element ref="ns4:Math_Settings" minOccurs="0"/>
                <xsd:element ref="ns4:Distribution_Groups" minOccurs="0"/>
                <xsd:element ref="ns4:LMS_Mappings" minOccurs="0"/>
                <xsd:element ref="ns4:IsNotebookLocked"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32239c-0b36-4ab0-b7ef-3aae4c019c5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156a75-aa88-4394-a039-ddeff391ae2b"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description="" ma:hidden="true" ma:internalName="MediaServiceDateTaken" ma:readOnly="true">
      <xsd:simpleType>
        <xsd:restriction base="dms:Text"/>
      </xsd:simpleType>
    </xsd:element>
    <xsd:element name="MediaServiceAutoTags" ma:index="29" nillable="true" ma:displayName="MediaServiceAutoTags" ma:description=""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element name="TeamsChannelId" ma:index="36" nillable="true" ma:displayName="Teams Channel Id" ma:internalName="TeamsChannelId">
      <xsd:simpleType>
        <xsd:restriction base="dms:Text"/>
      </xsd:simpleType>
    </xsd:element>
    <xsd:element name="Math_Settings" ma:index="37" nillable="true" ma:displayName="Math Settings" ma:internalName="Math_Settings">
      <xsd:simpleType>
        <xsd:restriction base="dms:Text"/>
      </xsd:simple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IsNotebookLocked" ma:index="40" nillable="true" ma:displayName="Is Notebook Locked" ma:internalName="IsNotebookLocked">
      <xsd:simpleType>
        <xsd:restriction base="dms:Boolean"/>
      </xsd:simpleType>
    </xsd:element>
    <xsd:element name="MediaLengthInSeconds" ma:index="4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e9156a75-aa88-4394-a039-ddeff391ae2b">
      <UserInfo>
        <DisplayName/>
        <AccountId xsi:nil="true"/>
        <AccountType/>
      </UserInfo>
    </Owner>
    <CultureName xmlns="e9156a75-aa88-4394-a039-ddeff391ae2b" xsi:nil="true"/>
    <Students xmlns="e9156a75-aa88-4394-a039-ddeff391ae2b">
      <UserInfo>
        <DisplayName/>
        <AccountId xsi:nil="true"/>
        <AccountType/>
      </UserInfo>
    </Students>
    <Distribution_Groups xmlns="e9156a75-aa88-4394-a039-ddeff391ae2b" xsi:nil="true"/>
    <TeamsChannelId xmlns="e9156a75-aa88-4394-a039-ddeff391ae2b" xsi:nil="true"/>
    <NotebookType xmlns="e9156a75-aa88-4394-a039-ddeff391ae2b" xsi:nil="true"/>
    <Has_Teacher_Only_SectionGroup xmlns="e9156a75-aa88-4394-a039-ddeff391ae2b" xsi:nil="true"/>
    <IsNotebookLocked xmlns="e9156a75-aa88-4394-a039-ddeff391ae2b" xsi:nil="true"/>
    <Invited_Teachers xmlns="e9156a75-aa88-4394-a039-ddeff391ae2b" xsi:nil="true"/>
    <Self_Registration_Enabled xmlns="e9156a75-aa88-4394-a039-ddeff391ae2b" xsi:nil="true"/>
    <Math_Settings xmlns="e9156a75-aa88-4394-a039-ddeff391ae2b" xsi:nil="true"/>
    <DefaultSectionNames xmlns="e9156a75-aa88-4394-a039-ddeff391ae2b" xsi:nil="true"/>
    <Is_Collaboration_Space_Locked xmlns="e9156a75-aa88-4394-a039-ddeff391ae2b" xsi:nil="true"/>
    <AppVersion xmlns="e9156a75-aa88-4394-a039-ddeff391ae2b" xsi:nil="true"/>
    <Invited_Students xmlns="e9156a75-aa88-4394-a039-ddeff391ae2b" xsi:nil="true"/>
    <LMS_Mappings xmlns="e9156a75-aa88-4394-a039-ddeff391ae2b" xsi:nil="true"/>
    <FolderType xmlns="e9156a75-aa88-4394-a039-ddeff391ae2b" xsi:nil="true"/>
    <Teachers xmlns="e9156a75-aa88-4394-a039-ddeff391ae2b">
      <UserInfo>
        <DisplayName/>
        <AccountId xsi:nil="true"/>
        <AccountType/>
      </UserInfo>
    </Teachers>
    <Student_Groups xmlns="e9156a75-aa88-4394-a039-ddeff391ae2b">
      <UserInfo>
        <DisplayName/>
        <AccountId xsi:nil="true"/>
        <AccountType/>
      </UserInfo>
    </Student_Groups>
    <Templates xmlns="e9156a75-aa88-4394-a039-ddeff391ae2b" xsi:nil="true"/>
  </documentManagement>
</p:properties>
</file>

<file path=customXml/itemProps1.xml><?xml version="1.0" encoding="utf-8"?>
<ds:datastoreItem xmlns:ds="http://schemas.openxmlformats.org/officeDocument/2006/customXml" ds:itemID="{2E1643EB-06BB-4AC5-B769-0396D2858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32239c-0b36-4ab0-b7ef-3aae4c019c5e"/>
    <ds:schemaRef ds:uri="e9156a75-aa88-4394-a039-ddeff391a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61DFF1-0447-4D89-A272-988477932897}">
  <ds:schemaRefs>
    <ds:schemaRef ds:uri="http://schemas.microsoft.com/sharepoint/v3/contenttype/forms"/>
  </ds:schemaRefs>
</ds:datastoreItem>
</file>

<file path=customXml/itemProps3.xml><?xml version="1.0" encoding="utf-8"?>
<ds:datastoreItem xmlns:ds="http://schemas.openxmlformats.org/officeDocument/2006/customXml" ds:itemID="{C5760987-B392-4C92-AC4A-F2B17B1DC362}">
  <ds:schemaRefs>
    <ds:schemaRef ds:uri="fa32239c-0b36-4ab0-b7ef-3aae4c019c5e"/>
    <ds:schemaRef ds:uri="http://schemas.microsoft.com/office/infopath/2007/PartnerControls"/>
    <ds:schemaRef ds:uri="http://purl.org/dc/dcmitype/"/>
    <ds:schemaRef ds:uri="http://schemas.microsoft.com/office/2006/documentManagement/types"/>
    <ds:schemaRef ds:uri="http://purl.org/dc/terms/"/>
    <ds:schemaRef ds:uri="http://purl.org/dc/elements/1.1/"/>
    <ds:schemaRef ds:uri="http://schemas.microsoft.com/office/2006/metadata/properties"/>
    <ds:schemaRef ds:uri="e9156a75-aa88-4394-a039-ddeff391ae2b"/>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2223</TotalTime>
  <Words>556</Words>
  <Application>Microsoft Office PowerPoint</Application>
  <PresentationFormat>Widescreen</PresentationFormat>
  <Paragraphs>48</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Calibri Light</vt:lpstr>
      <vt:lpstr>Rockwell</vt:lpstr>
      <vt:lpstr>Times</vt:lpstr>
      <vt:lpstr>Wingdings</vt:lpstr>
      <vt:lpstr>Atlas</vt:lpstr>
      <vt:lpstr>Session 3</vt:lpstr>
      <vt:lpstr>Welcome! (get out a pen/piece of paper)</vt:lpstr>
      <vt:lpstr>THE BEST MODEL</vt:lpstr>
      <vt:lpstr>Building</vt:lpstr>
      <vt:lpstr>Enhancing</vt:lpstr>
      <vt:lpstr>Your Turn!</vt:lpstr>
      <vt:lpstr>Sustaining</vt:lpstr>
      <vt:lpstr>Transitioning</vt:lpstr>
      <vt:lpstr>Reflection Meet with your Team and Discuss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Khea</dc:creator>
  <cp:lastModifiedBy>Davis Khea</cp:lastModifiedBy>
  <cp:revision>14</cp:revision>
  <dcterms:created xsi:type="dcterms:W3CDTF">2021-07-01T03:02:38Z</dcterms:created>
  <dcterms:modified xsi:type="dcterms:W3CDTF">2022-08-29T11:51:14Z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0x010100DBED5AA058EBF84C9061295E60DAA589</vt:lpwstr>
  </property>
</Properties>
</file>