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4"/>
  </p:sldMasterIdLst>
  <p:notesMasterIdLst>
    <p:notesMasterId r:id="rId17"/>
  </p:notesMasterIdLst>
  <p:sldIdLst>
    <p:sldId id="256" r:id="rId5"/>
    <p:sldId id="268" r:id="rId6"/>
    <p:sldId id="257" r:id="rId7"/>
    <p:sldId id="258" r:id="rId8"/>
    <p:sldId id="259" r:id="rId9"/>
    <p:sldId id="260" r:id="rId10"/>
    <p:sldId id="266" r:id="rId11"/>
    <p:sldId id="261" r:id="rId12"/>
    <p:sldId id="262" r:id="rId13"/>
    <p:sldId id="263" r:id="rId14"/>
    <p:sldId id="264" r:id="rId15"/>
    <p:sldId id="26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s Khea" userId="b14fde74-0d31-4316-b4e5-e281c12a8556" providerId="ADAL" clId="{A95AB3F5-3C71-46CC-962A-F1A431D668A3}"/>
    <pc:docChg chg="modSld">
      <pc:chgData name="Davis Khea" userId="b14fde74-0d31-4316-b4e5-e281c12a8556" providerId="ADAL" clId="{A95AB3F5-3C71-46CC-962A-F1A431D668A3}" dt="2022-08-29T11:54:22.878" v="5" actId="20577"/>
      <pc:docMkLst>
        <pc:docMk/>
      </pc:docMkLst>
      <pc:sldChg chg="modSp mod">
        <pc:chgData name="Davis Khea" userId="b14fde74-0d31-4316-b4e5-e281c12a8556" providerId="ADAL" clId="{A95AB3F5-3C71-46CC-962A-F1A431D668A3}" dt="2022-08-23T13:12:23.378" v="4" actId="20577"/>
        <pc:sldMkLst>
          <pc:docMk/>
          <pc:sldMk cId="109857222" sldId="256"/>
        </pc:sldMkLst>
        <pc:spChg chg="mod">
          <ac:chgData name="Davis Khea" userId="b14fde74-0d31-4316-b4e5-e281c12a8556" providerId="ADAL" clId="{A95AB3F5-3C71-46CC-962A-F1A431D668A3}" dt="2022-08-23T13:12:23.378" v="4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modSp mod">
        <pc:chgData name="Davis Khea" userId="b14fde74-0d31-4316-b4e5-e281c12a8556" providerId="ADAL" clId="{A95AB3F5-3C71-46CC-962A-F1A431D668A3}" dt="2022-08-29T11:54:22.878" v="5" actId="20577"/>
        <pc:sldMkLst>
          <pc:docMk/>
          <pc:sldMk cId="3828192033" sldId="266"/>
        </pc:sldMkLst>
        <pc:spChg chg="mod">
          <ac:chgData name="Davis Khea" userId="b14fde74-0d31-4316-b4e5-e281c12a8556" providerId="ADAL" clId="{A95AB3F5-3C71-46CC-962A-F1A431D668A3}" dt="2022-08-29T11:54:22.878" v="5" actId="20577"/>
          <ac:spMkLst>
            <pc:docMk/>
            <pc:sldMk cId="3828192033" sldId="266"/>
            <ac:spMk id="3" creationId="{8375D096-6761-432F-A5F0-84E509A855F2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64F118-ABAA-46D0-99EF-917DC1EDF344}" type="doc">
      <dgm:prSet loTypeId="urn:microsoft.com/office/officeart/2008/layout/LinedLis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911D4AC-4413-4202-9865-2B1477A23A88}">
      <dgm:prSet/>
      <dgm:spPr/>
      <dgm:t>
        <a:bodyPr/>
        <a:lstStyle/>
        <a:p>
          <a:pPr>
            <a:defRPr cap="all"/>
          </a:pPr>
          <a:r>
            <a:rPr lang="en-US"/>
            <a:t>Take notes on this presentation and keep them in your Portfolio under classwork.</a:t>
          </a:r>
        </a:p>
      </dgm:t>
    </dgm:pt>
    <dgm:pt modelId="{33C32EEE-7573-4300-A9C8-2F2A83CA6E4E}" type="parTrans" cxnId="{FE51FCB7-C6DD-4484-A749-182E519BD43B}">
      <dgm:prSet/>
      <dgm:spPr/>
      <dgm:t>
        <a:bodyPr/>
        <a:lstStyle/>
        <a:p>
          <a:endParaRPr lang="en-US"/>
        </a:p>
      </dgm:t>
    </dgm:pt>
    <dgm:pt modelId="{309CCC36-6A01-41D9-9A7F-3905A275518A}" type="sibTrans" cxnId="{FE51FCB7-C6DD-4484-A749-182E519BD43B}">
      <dgm:prSet/>
      <dgm:spPr/>
      <dgm:t>
        <a:bodyPr/>
        <a:lstStyle/>
        <a:p>
          <a:endParaRPr lang="en-US"/>
        </a:p>
      </dgm:t>
    </dgm:pt>
    <dgm:pt modelId="{D10B9957-4573-476F-8D07-6DE06B94CDBD}">
      <dgm:prSet/>
      <dgm:spPr/>
      <dgm:t>
        <a:bodyPr/>
        <a:lstStyle/>
        <a:p>
          <a:pPr>
            <a:defRPr cap="all"/>
          </a:pPr>
          <a:r>
            <a:rPr lang="en-US"/>
            <a:t>You will use these notes to help you with your mentoring this year.</a:t>
          </a:r>
        </a:p>
      </dgm:t>
    </dgm:pt>
    <dgm:pt modelId="{E806BF4F-4787-412D-AF0F-3982189A0397}" type="parTrans" cxnId="{AB78710B-5FEC-436C-9686-C5C7E62C6BE5}">
      <dgm:prSet/>
      <dgm:spPr/>
      <dgm:t>
        <a:bodyPr/>
        <a:lstStyle/>
        <a:p>
          <a:endParaRPr lang="en-US"/>
        </a:p>
      </dgm:t>
    </dgm:pt>
    <dgm:pt modelId="{8FD2ACC1-8A4B-42D1-875F-FA6A7D884333}" type="sibTrans" cxnId="{AB78710B-5FEC-436C-9686-C5C7E62C6BE5}">
      <dgm:prSet/>
      <dgm:spPr/>
      <dgm:t>
        <a:bodyPr/>
        <a:lstStyle/>
        <a:p>
          <a:endParaRPr lang="en-US"/>
        </a:p>
      </dgm:t>
    </dgm:pt>
    <dgm:pt modelId="{A0AF8E34-888F-49E4-8FBB-540AF9658625}" type="pres">
      <dgm:prSet presAssocID="{FF64F118-ABAA-46D0-99EF-917DC1EDF344}" presName="vert0" presStyleCnt="0">
        <dgm:presLayoutVars>
          <dgm:dir/>
          <dgm:animOne val="branch"/>
          <dgm:animLvl val="lvl"/>
        </dgm:presLayoutVars>
      </dgm:prSet>
      <dgm:spPr/>
    </dgm:pt>
    <dgm:pt modelId="{7EB4A519-9E81-4F6B-988C-3CB21226ADF9}" type="pres">
      <dgm:prSet presAssocID="{C911D4AC-4413-4202-9865-2B1477A23A88}" presName="thickLine" presStyleLbl="alignNode1" presStyleIdx="0" presStyleCnt="2"/>
      <dgm:spPr/>
    </dgm:pt>
    <dgm:pt modelId="{EBE1B365-193E-4216-84EA-420402CCCCE2}" type="pres">
      <dgm:prSet presAssocID="{C911D4AC-4413-4202-9865-2B1477A23A88}" presName="horz1" presStyleCnt="0"/>
      <dgm:spPr/>
    </dgm:pt>
    <dgm:pt modelId="{F1C0FD0D-46E4-422E-AEC0-70A42163AFF0}" type="pres">
      <dgm:prSet presAssocID="{C911D4AC-4413-4202-9865-2B1477A23A88}" presName="tx1" presStyleLbl="revTx" presStyleIdx="0" presStyleCnt="2"/>
      <dgm:spPr/>
    </dgm:pt>
    <dgm:pt modelId="{D0514E82-4153-493C-8E17-D4B3BCEE1BEF}" type="pres">
      <dgm:prSet presAssocID="{C911D4AC-4413-4202-9865-2B1477A23A88}" presName="vert1" presStyleCnt="0"/>
      <dgm:spPr/>
    </dgm:pt>
    <dgm:pt modelId="{D114CC2C-50C8-4D55-A65A-70B7D21D5063}" type="pres">
      <dgm:prSet presAssocID="{D10B9957-4573-476F-8D07-6DE06B94CDBD}" presName="thickLine" presStyleLbl="alignNode1" presStyleIdx="1" presStyleCnt="2"/>
      <dgm:spPr/>
    </dgm:pt>
    <dgm:pt modelId="{87BBAC50-393C-47A4-8ECA-A7A4667AB196}" type="pres">
      <dgm:prSet presAssocID="{D10B9957-4573-476F-8D07-6DE06B94CDBD}" presName="horz1" presStyleCnt="0"/>
      <dgm:spPr/>
    </dgm:pt>
    <dgm:pt modelId="{1F5E035B-4253-4E90-B561-8770088A781E}" type="pres">
      <dgm:prSet presAssocID="{D10B9957-4573-476F-8D07-6DE06B94CDBD}" presName="tx1" presStyleLbl="revTx" presStyleIdx="1" presStyleCnt="2"/>
      <dgm:spPr/>
    </dgm:pt>
    <dgm:pt modelId="{B648B544-5FC6-40EA-8473-FA966DEDF68B}" type="pres">
      <dgm:prSet presAssocID="{D10B9957-4573-476F-8D07-6DE06B94CDBD}" presName="vert1" presStyleCnt="0"/>
      <dgm:spPr/>
    </dgm:pt>
  </dgm:ptLst>
  <dgm:cxnLst>
    <dgm:cxn modelId="{AB78710B-5FEC-436C-9686-C5C7E62C6BE5}" srcId="{FF64F118-ABAA-46D0-99EF-917DC1EDF344}" destId="{D10B9957-4573-476F-8D07-6DE06B94CDBD}" srcOrd="1" destOrd="0" parTransId="{E806BF4F-4787-412D-AF0F-3982189A0397}" sibTransId="{8FD2ACC1-8A4B-42D1-875F-FA6A7D884333}"/>
    <dgm:cxn modelId="{82D5EA45-835E-461F-B3A6-171A3E090ACB}" type="presOf" srcId="{D10B9957-4573-476F-8D07-6DE06B94CDBD}" destId="{1F5E035B-4253-4E90-B561-8770088A781E}" srcOrd="0" destOrd="0" presId="urn:microsoft.com/office/officeart/2008/layout/LinedList"/>
    <dgm:cxn modelId="{CC23477A-0874-4621-8A35-2D2469AF9B21}" type="presOf" srcId="{C911D4AC-4413-4202-9865-2B1477A23A88}" destId="{F1C0FD0D-46E4-422E-AEC0-70A42163AFF0}" srcOrd="0" destOrd="0" presId="urn:microsoft.com/office/officeart/2008/layout/LinedList"/>
    <dgm:cxn modelId="{FE51FCB7-C6DD-4484-A749-182E519BD43B}" srcId="{FF64F118-ABAA-46D0-99EF-917DC1EDF344}" destId="{C911D4AC-4413-4202-9865-2B1477A23A88}" srcOrd="0" destOrd="0" parTransId="{33C32EEE-7573-4300-A9C8-2F2A83CA6E4E}" sibTransId="{309CCC36-6A01-41D9-9A7F-3905A275518A}"/>
    <dgm:cxn modelId="{E0DCEAF0-9371-4133-8E5D-616A8EE6796F}" type="presOf" srcId="{FF64F118-ABAA-46D0-99EF-917DC1EDF344}" destId="{A0AF8E34-888F-49E4-8FBB-540AF9658625}" srcOrd="0" destOrd="0" presId="urn:microsoft.com/office/officeart/2008/layout/LinedList"/>
    <dgm:cxn modelId="{5918D7EB-E1DB-41E4-93E0-82372A5CC9EC}" type="presParOf" srcId="{A0AF8E34-888F-49E4-8FBB-540AF9658625}" destId="{7EB4A519-9E81-4F6B-988C-3CB21226ADF9}" srcOrd="0" destOrd="0" presId="urn:microsoft.com/office/officeart/2008/layout/LinedList"/>
    <dgm:cxn modelId="{96487AD8-AAD2-4B5F-B6F1-027DA90C9DD8}" type="presParOf" srcId="{A0AF8E34-888F-49E4-8FBB-540AF9658625}" destId="{EBE1B365-193E-4216-84EA-420402CCCCE2}" srcOrd="1" destOrd="0" presId="urn:microsoft.com/office/officeart/2008/layout/LinedList"/>
    <dgm:cxn modelId="{4DE3B47D-4B39-4A9C-A5E3-C5EBA80306FB}" type="presParOf" srcId="{EBE1B365-193E-4216-84EA-420402CCCCE2}" destId="{F1C0FD0D-46E4-422E-AEC0-70A42163AFF0}" srcOrd="0" destOrd="0" presId="urn:microsoft.com/office/officeart/2008/layout/LinedList"/>
    <dgm:cxn modelId="{84075218-BFEB-4217-B1D6-F2D0736F4C4B}" type="presParOf" srcId="{EBE1B365-193E-4216-84EA-420402CCCCE2}" destId="{D0514E82-4153-493C-8E17-D4B3BCEE1BEF}" srcOrd="1" destOrd="0" presId="urn:microsoft.com/office/officeart/2008/layout/LinedList"/>
    <dgm:cxn modelId="{11FEC2B0-D76E-43B5-BCD0-2C52BFBFB272}" type="presParOf" srcId="{A0AF8E34-888F-49E4-8FBB-540AF9658625}" destId="{D114CC2C-50C8-4D55-A65A-70B7D21D5063}" srcOrd="2" destOrd="0" presId="urn:microsoft.com/office/officeart/2008/layout/LinedList"/>
    <dgm:cxn modelId="{89DC9763-45E8-4948-B863-3470A58F1049}" type="presParOf" srcId="{A0AF8E34-888F-49E4-8FBB-540AF9658625}" destId="{87BBAC50-393C-47A4-8ECA-A7A4667AB196}" srcOrd="3" destOrd="0" presId="urn:microsoft.com/office/officeart/2008/layout/LinedList"/>
    <dgm:cxn modelId="{218BF69D-798E-4A20-B1C6-DAB4CC4C601D}" type="presParOf" srcId="{87BBAC50-393C-47A4-8ECA-A7A4667AB196}" destId="{1F5E035B-4253-4E90-B561-8770088A781E}" srcOrd="0" destOrd="0" presId="urn:microsoft.com/office/officeart/2008/layout/LinedList"/>
    <dgm:cxn modelId="{8FB4BA0A-CF12-4679-A697-C4CCCD7119A9}" type="presParOf" srcId="{87BBAC50-393C-47A4-8ECA-A7A4667AB196}" destId="{B648B544-5FC6-40EA-8473-FA966DEDF68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E0A616-73FE-4D02-B09F-9936D8E5D6F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D694581-0158-47D4-8E46-57BC8DC466D5}">
      <dgm:prSet/>
      <dgm:spPr/>
      <dgm:t>
        <a:bodyPr/>
        <a:lstStyle/>
        <a:p>
          <a:r>
            <a:rPr lang="en-US"/>
            <a:t>Engaging in open and honest conversations regarding the problem is an important way to determine the best course of action.</a:t>
          </a:r>
        </a:p>
      </dgm:t>
    </dgm:pt>
    <dgm:pt modelId="{F9913C62-54A4-4178-8431-0F1EA2C15E20}" type="parTrans" cxnId="{66C7925F-9DBA-4E91-BE40-CE99BD2C6743}">
      <dgm:prSet/>
      <dgm:spPr/>
      <dgm:t>
        <a:bodyPr/>
        <a:lstStyle/>
        <a:p>
          <a:endParaRPr lang="en-US"/>
        </a:p>
      </dgm:t>
    </dgm:pt>
    <dgm:pt modelId="{45E5E8E6-6BA3-4253-BB3B-A22B9407BA10}" type="sibTrans" cxnId="{66C7925F-9DBA-4E91-BE40-CE99BD2C6743}">
      <dgm:prSet/>
      <dgm:spPr/>
      <dgm:t>
        <a:bodyPr/>
        <a:lstStyle/>
        <a:p>
          <a:endParaRPr lang="en-US"/>
        </a:p>
      </dgm:t>
    </dgm:pt>
    <dgm:pt modelId="{28235ABB-6FD7-4FA4-856F-B6E627810B69}">
      <dgm:prSet/>
      <dgm:spPr/>
      <dgm:t>
        <a:bodyPr/>
        <a:lstStyle/>
        <a:p>
          <a:r>
            <a:rPr lang="en-US"/>
            <a:t>Your role as a mentor is to direct your mentee to the appropriate resources.</a:t>
          </a:r>
        </a:p>
      </dgm:t>
    </dgm:pt>
    <dgm:pt modelId="{F06D71BA-BCD4-4B64-B4E4-E71DEB632933}" type="parTrans" cxnId="{CED4F13A-AF60-450B-A112-6D8F2D4F39F5}">
      <dgm:prSet/>
      <dgm:spPr/>
      <dgm:t>
        <a:bodyPr/>
        <a:lstStyle/>
        <a:p>
          <a:endParaRPr lang="en-US"/>
        </a:p>
      </dgm:t>
    </dgm:pt>
    <dgm:pt modelId="{3B513F4F-BB17-43E4-A7F8-5DA37683D9DA}" type="sibTrans" cxnId="{CED4F13A-AF60-450B-A112-6D8F2D4F39F5}">
      <dgm:prSet/>
      <dgm:spPr/>
      <dgm:t>
        <a:bodyPr/>
        <a:lstStyle/>
        <a:p>
          <a:endParaRPr lang="en-US"/>
        </a:p>
      </dgm:t>
    </dgm:pt>
    <dgm:pt modelId="{8225CF4B-E992-49A7-8840-A783B1A6DAB6}">
      <dgm:prSet/>
      <dgm:spPr/>
      <dgm:t>
        <a:bodyPr/>
        <a:lstStyle/>
        <a:p>
          <a:r>
            <a:rPr lang="en-US"/>
            <a:t>When talking about these issues it is imperative to remain calm and nonjudgmental.</a:t>
          </a:r>
        </a:p>
      </dgm:t>
    </dgm:pt>
    <dgm:pt modelId="{1A0C9075-6F25-409A-B1F0-1EDEE375BC1E}" type="parTrans" cxnId="{0F5C8D66-0176-43C3-8A58-9E9F503F6A0A}">
      <dgm:prSet/>
      <dgm:spPr/>
      <dgm:t>
        <a:bodyPr/>
        <a:lstStyle/>
        <a:p>
          <a:endParaRPr lang="en-US"/>
        </a:p>
      </dgm:t>
    </dgm:pt>
    <dgm:pt modelId="{9C935DEE-7AA2-425B-BCC7-41DD4E56B7D3}" type="sibTrans" cxnId="{0F5C8D66-0176-43C3-8A58-9E9F503F6A0A}">
      <dgm:prSet/>
      <dgm:spPr/>
      <dgm:t>
        <a:bodyPr/>
        <a:lstStyle/>
        <a:p>
          <a:endParaRPr lang="en-US"/>
        </a:p>
      </dgm:t>
    </dgm:pt>
    <dgm:pt modelId="{1F65C4DE-58BB-412C-B369-E614732E477C}">
      <dgm:prSet/>
      <dgm:spPr/>
      <dgm:t>
        <a:bodyPr/>
        <a:lstStyle/>
        <a:p>
          <a:r>
            <a:rPr lang="en-US"/>
            <a:t>These issues do not mean your mentee is in imminent danger.</a:t>
          </a:r>
        </a:p>
      </dgm:t>
    </dgm:pt>
    <dgm:pt modelId="{4AA241A0-5437-4AA6-998E-B819C1B69A39}" type="parTrans" cxnId="{7D00CE08-2C20-43B4-ADDE-4D1A8490B83A}">
      <dgm:prSet/>
      <dgm:spPr/>
      <dgm:t>
        <a:bodyPr/>
        <a:lstStyle/>
        <a:p>
          <a:endParaRPr lang="en-US"/>
        </a:p>
      </dgm:t>
    </dgm:pt>
    <dgm:pt modelId="{D218098B-35DB-4C46-B49B-D1BBCAA0B46A}" type="sibTrans" cxnId="{7D00CE08-2C20-43B4-ADDE-4D1A8490B83A}">
      <dgm:prSet/>
      <dgm:spPr/>
      <dgm:t>
        <a:bodyPr/>
        <a:lstStyle/>
        <a:p>
          <a:endParaRPr lang="en-US"/>
        </a:p>
      </dgm:t>
    </dgm:pt>
    <dgm:pt modelId="{FCBCB41C-0AFD-4A07-AF6E-AB7062D2C5F5}">
      <dgm:prSet/>
      <dgm:spPr/>
      <dgm:t>
        <a:bodyPr/>
        <a:lstStyle/>
        <a:p>
          <a:r>
            <a:rPr lang="en-US"/>
            <a:t>If your mentee is curious about using illegal substances, conversing about it encourages your mentee to ask questions and comprehend the risks of these activities.</a:t>
          </a:r>
        </a:p>
      </dgm:t>
    </dgm:pt>
    <dgm:pt modelId="{79C4034F-A369-47B9-AF5C-38E4A89C552C}" type="parTrans" cxnId="{0FAD6ADA-8C25-4230-A5C9-A23455D4B13A}">
      <dgm:prSet/>
      <dgm:spPr/>
      <dgm:t>
        <a:bodyPr/>
        <a:lstStyle/>
        <a:p>
          <a:endParaRPr lang="en-US"/>
        </a:p>
      </dgm:t>
    </dgm:pt>
    <dgm:pt modelId="{B72BFCBB-244A-4238-8320-25AA4D60DE4B}" type="sibTrans" cxnId="{0FAD6ADA-8C25-4230-A5C9-A23455D4B13A}">
      <dgm:prSet/>
      <dgm:spPr/>
      <dgm:t>
        <a:bodyPr/>
        <a:lstStyle/>
        <a:p>
          <a:endParaRPr lang="en-US"/>
        </a:p>
      </dgm:t>
    </dgm:pt>
    <dgm:pt modelId="{8AD3C0F4-FF8D-4878-9091-56B1AEA38E74}">
      <dgm:prSet/>
      <dgm:spPr/>
      <dgm:t>
        <a:bodyPr/>
        <a:lstStyle/>
        <a:p>
          <a:r>
            <a:rPr lang="en-US"/>
            <a:t>Just having someone to talk to can benefit your mentee significantly.</a:t>
          </a:r>
        </a:p>
      </dgm:t>
    </dgm:pt>
    <dgm:pt modelId="{89F05513-E7D8-4BD7-98FF-3CF6A87D2362}" type="parTrans" cxnId="{E552A8C8-66A7-421E-BB00-FB451825A3EE}">
      <dgm:prSet/>
      <dgm:spPr/>
      <dgm:t>
        <a:bodyPr/>
        <a:lstStyle/>
        <a:p>
          <a:endParaRPr lang="en-US"/>
        </a:p>
      </dgm:t>
    </dgm:pt>
    <dgm:pt modelId="{E064612B-FAB8-479C-93CC-1309BB66238E}" type="sibTrans" cxnId="{E552A8C8-66A7-421E-BB00-FB451825A3EE}">
      <dgm:prSet/>
      <dgm:spPr/>
      <dgm:t>
        <a:bodyPr/>
        <a:lstStyle/>
        <a:p>
          <a:endParaRPr lang="en-US"/>
        </a:p>
      </dgm:t>
    </dgm:pt>
    <dgm:pt modelId="{F3D90387-C4DF-4731-904C-7FB3A7D51A0B}">
      <dgm:prSet/>
      <dgm:spPr/>
      <dgm:t>
        <a:bodyPr/>
        <a:lstStyle/>
        <a:p>
          <a:r>
            <a:rPr lang="en-US"/>
            <a:t>Show your support by listening, affirming their feelings, and empathizing with their struggles.</a:t>
          </a:r>
        </a:p>
      </dgm:t>
    </dgm:pt>
    <dgm:pt modelId="{DE0C518B-ED4E-4A09-BE7E-670467F86C75}" type="parTrans" cxnId="{D3ACBD4E-3C3E-47D6-9459-1F4C5D904273}">
      <dgm:prSet/>
      <dgm:spPr/>
      <dgm:t>
        <a:bodyPr/>
        <a:lstStyle/>
        <a:p>
          <a:endParaRPr lang="en-US"/>
        </a:p>
      </dgm:t>
    </dgm:pt>
    <dgm:pt modelId="{E5810EF4-D430-4E2F-AEC1-4B3BA339ACAB}" type="sibTrans" cxnId="{D3ACBD4E-3C3E-47D6-9459-1F4C5D904273}">
      <dgm:prSet/>
      <dgm:spPr/>
      <dgm:t>
        <a:bodyPr/>
        <a:lstStyle/>
        <a:p>
          <a:endParaRPr lang="en-US"/>
        </a:p>
      </dgm:t>
    </dgm:pt>
    <dgm:pt modelId="{769F1AFD-D9AE-4E51-A136-D36D318CE36F}">
      <dgm:prSet/>
      <dgm:spPr/>
      <dgm:t>
        <a:bodyPr/>
        <a:lstStyle/>
        <a:p>
          <a:r>
            <a:rPr lang="en-US"/>
            <a:t>It is important to then move on to exploring options and pursuing the best solution.</a:t>
          </a:r>
        </a:p>
      </dgm:t>
    </dgm:pt>
    <dgm:pt modelId="{4F596596-C0CE-4A6E-B419-54DE46590518}" type="parTrans" cxnId="{7CB017DF-2555-4347-97AB-F194CAD4ABB8}">
      <dgm:prSet/>
      <dgm:spPr/>
      <dgm:t>
        <a:bodyPr/>
        <a:lstStyle/>
        <a:p>
          <a:endParaRPr lang="en-US"/>
        </a:p>
      </dgm:t>
    </dgm:pt>
    <dgm:pt modelId="{24A85175-BFC2-47C8-8F03-298575058062}" type="sibTrans" cxnId="{7CB017DF-2555-4347-97AB-F194CAD4ABB8}">
      <dgm:prSet/>
      <dgm:spPr/>
      <dgm:t>
        <a:bodyPr/>
        <a:lstStyle/>
        <a:p>
          <a:endParaRPr lang="en-US"/>
        </a:p>
      </dgm:t>
    </dgm:pt>
    <dgm:pt modelId="{ACDC8E70-E68C-4B5E-B6C0-23C4D9F298A4}" type="pres">
      <dgm:prSet presAssocID="{99E0A616-73FE-4D02-B09F-9936D8E5D6F5}" presName="vert0" presStyleCnt="0">
        <dgm:presLayoutVars>
          <dgm:dir/>
          <dgm:animOne val="branch"/>
          <dgm:animLvl val="lvl"/>
        </dgm:presLayoutVars>
      </dgm:prSet>
      <dgm:spPr/>
    </dgm:pt>
    <dgm:pt modelId="{7244D491-D113-4BC2-9A09-91B23B2E52CE}" type="pres">
      <dgm:prSet presAssocID="{FD694581-0158-47D4-8E46-57BC8DC466D5}" presName="thickLine" presStyleLbl="alignNode1" presStyleIdx="0" presStyleCnt="8"/>
      <dgm:spPr/>
    </dgm:pt>
    <dgm:pt modelId="{0EB13D1F-A58A-43FC-B295-AD4663C61094}" type="pres">
      <dgm:prSet presAssocID="{FD694581-0158-47D4-8E46-57BC8DC466D5}" presName="horz1" presStyleCnt="0"/>
      <dgm:spPr/>
    </dgm:pt>
    <dgm:pt modelId="{48BBE2F2-4DEC-4A6F-9185-3FD795E5B951}" type="pres">
      <dgm:prSet presAssocID="{FD694581-0158-47D4-8E46-57BC8DC466D5}" presName="tx1" presStyleLbl="revTx" presStyleIdx="0" presStyleCnt="8"/>
      <dgm:spPr/>
    </dgm:pt>
    <dgm:pt modelId="{36CAA7AC-099E-4716-BBF5-FB5F1553566D}" type="pres">
      <dgm:prSet presAssocID="{FD694581-0158-47D4-8E46-57BC8DC466D5}" presName="vert1" presStyleCnt="0"/>
      <dgm:spPr/>
    </dgm:pt>
    <dgm:pt modelId="{F2E55C4C-97C6-4700-86D5-9E87F92396AB}" type="pres">
      <dgm:prSet presAssocID="{28235ABB-6FD7-4FA4-856F-B6E627810B69}" presName="thickLine" presStyleLbl="alignNode1" presStyleIdx="1" presStyleCnt="8"/>
      <dgm:spPr/>
    </dgm:pt>
    <dgm:pt modelId="{DB411BCC-BCA7-40AD-AE89-5B8A8396F9F1}" type="pres">
      <dgm:prSet presAssocID="{28235ABB-6FD7-4FA4-856F-B6E627810B69}" presName="horz1" presStyleCnt="0"/>
      <dgm:spPr/>
    </dgm:pt>
    <dgm:pt modelId="{16E36D57-9C5D-40A2-8D19-F1F49D8D91F2}" type="pres">
      <dgm:prSet presAssocID="{28235ABB-6FD7-4FA4-856F-B6E627810B69}" presName="tx1" presStyleLbl="revTx" presStyleIdx="1" presStyleCnt="8"/>
      <dgm:spPr/>
    </dgm:pt>
    <dgm:pt modelId="{D047F8A5-3C6D-4064-A496-B0CA2C7F64C5}" type="pres">
      <dgm:prSet presAssocID="{28235ABB-6FD7-4FA4-856F-B6E627810B69}" presName="vert1" presStyleCnt="0"/>
      <dgm:spPr/>
    </dgm:pt>
    <dgm:pt modelId="{4F4DC01B-4B5B-435C-998B-95F232342DA0}" type="pres">
      <dgm:prSet presAssocID="{8225CF4B-E992-49A7-8840-A783B1A6DAB6}" presName="thickLine" presStyleLbl="alignNode1" presStyleIdx="2" presStyleCnt="8"/>
      <dgm:spPr/>
    </dgm:pt>
    <dgm:pt modelId="{56DC50DD-78FF-40D7-8DB8-A2420CFB1166}" type="pres">
      <dgm:prSet presAssocID="{8225CF4B-E992-49A7-8840-A783B1A6DAB6}" presName="horz1" presStyleCnt="0"/>
      <dgm:spPr/>
    </dgm:pt>
    <dgm:pt modelId="{6BAF6A97-6742-4C4B-A92F-162D7D6F279E}" type="pres">
      <dgm:prSet presAssocID="{8225CF4B-E992-49A7-8840-A783B1A6DAB6}" presName="tx1" presStyleLbl="revTx" presStyleIdx="2" presStyleCnt="8"/>
      <dgm:spPr/>
    </dgm:pt>
    <dgm:pt modelId="{D2D66D39-4AC1-49AA-9BD2-A44D26935556}" type="pres">
      <dgm:prSet presAssocID="{8225CF4B-E992-49A7-8840-A783B1A6DAB6}" presName="vert1" presStyleCnt="0"/>
      <dgm:spPr/>
    </dgm:pt>
    <dgm:pt modelId="{87A1EDC2-0D72-49F4-BA66-601808B94069}" type="pres">
      <dgm:prSet presAssocID="{1F65C4DE-58BB-412C-B369-E614732E477C}" presName="thickLine" presStyleLbl="alignNode1" presStyleIdx="3" presStyleCnt="8"/>
      <dgm:spPr/>
    </dgm:pt>
    <dgm:pt modelId="{C6413378-26EA-44B1-A1BF-31AD62A08EB3}" type="pres">
      <dgm:prSet presAssocID="{1F65C4DE-58BB-412C-B369-E614732E477C}" presName="horz1" presStyleCnt="0"/>
      <dgm:spPr/>
    </dgm:pt>
    <dgm:pt modelId="{00195B31-77AA-4915-B612-D462B32AAE43}" type="pres">
      <dgm:prSet presAssocID="{1F65C4DE-58BB-412C-B369-E614732E477C}" presName="tx1" presStyleLbl="revTx" presStyleIdx="3" presStyleCnt="8"/>
      <dgm:spPr/>
    </dgm:pt>
    <dgm:pt modelId="{99C9EC49-30F3-4F90-9529-4601AC76DFDA}" type="pres">
      <dgm:prSet presAssocID="{1F65C4DE-58BB-412C-B369-E614732E477C}" presName="vert1" presStyleCnt="0"/>
      <dgm:spPr/>
    </dgm:pt>
    <dgm:pt modelId="{4AFCE348-1156-4C12-9394-99C6E9F4DA69}" type="pres">
      <dgm:prSet presAssocID="{FCBCB41C-0AFD-4A07-AF6E-AB7062D2C5F5}" presName="thickLine" presStyleLbl="alignNode1" presStyleIdx="4" presStyleCnt="8"/>
      <dgm:spPr/>
    </dgm:pt>
    <dgm:pt modelId="{C6112CA0-5747-4BC6-9864-11A2637AE5D0}" type="pres">
      <dgm:prSet presAssocID="{FCBCB41C-0AFD-4A07-AF6E-AB7062D2C5F5}" presName="horz1" presStyleCnt="0"/>
      <dgm:spPr/>
    </dgm:pt>
    <dgm:pt modelId="{45AF0CC7-C0DD-413F-8F7F-2BC5820CDC9D}" type="pres">
      <dgm:prSet presAssocID="{FCBCB41C-0AFD-4A07-AF6E-AB7062D2C5F5}" presName="tx1" presStyleLbl="revTx" presStyleIdx="4" presStyleCnt="8"/>
      <dgm:spPr/>
    </dgm:pt>
    <dgm:pt modelId="{99AF688D-D513-47B2-B4F8-27F6260432EF}" type="pres">
      <dgm:prSet presAssocID="{FCBCB41C-0AFD-4A07-AF6E-AB7062D2C5F5}" presName="vert1" presStyleCnt="0"/>
      <dgm:spPr/>
    </dgm:pt>
    <dgm:pt modelId="{74C3B11E-B2ED-4B0C-9C7C-2D308164DFDE}" type="pres">
      <dgm:prSet presAssocID="{8AD3C0F4-FF8D-4878-9091-56B1AEA38E74}" presName="thickLine" presStyleLbl="alignNode1" presStyleIdx="5" presStyleCnt="8"/>
      <dgm:spPr/>
    </dgm:pt>
    <dgm:pt modelId="{2C88FBE0-2D23-4D68-B87E-4B9EE2ED117B}" type="pres">
      <dgm:prSet presAssocID="{8AD3C0F4-FF8D-4878-9091-56B1AEA38E74}" presName="horz1" presStyleCnt="0"/>
      <dgm:spPr/>
    </dgm:pt>
    <dgm:pt modelId="{269B9BF5-E558-4D71-9251-8FAA2BC7EA14}" type="pres">
      <dgm:prSet presAssocID="{8AD3C0F4-FF8D-4878-9091-56B1AEA38E74}" presName="tx1" presStyleLbl="revTx" presStyleIdx="5" presStyleCnt="8"/>
      <dgm:spPr/>
    </dgm:pt>
    <dgm:pt modelId="{9545E826-C08C-45EC-ABFD-FC081E6A578B}" type="pres">
      <dgm:prSet presAssocID="{8AD3C0F4-FF8D-4878-9091-56B1AEA38E74}" presName="vert1" presStyleCnt="0"/>
      <dgm:spPr/>
    </dgm:pt>
    <dgm:pt modelId="{1395ADCE-A91B-4672-BD84-79A8C27C84AC}" type="pres">
      <dgm:prSet presAssocID="{F3D90387-C4DF-4731-904C-7FB3A7D51A0B}" presName="thickLine" presStyleLbl="alignNode1" presStyleIdx="6" presStyleCnt="8"/>
      <dgm:spPr/>
    </dgm:pt>
    <dgm:pt modelId="{91FA1A45-6827-4009-B722-D36FB5DD7692}" type="pres">
      <dgm:prSet presAssocID="{F3D90387-C4DF-4731-904C-7FB3A7D51A0B}" presName="horz1" presStyleCnt="0"/>
      <dgm:spPr/>
    </dgm:pt>
    <dgm:pt modelId="{4C5A7493-A6B7-4BB9-AD72-400041477466}" type="pres">
      <dgm:prSet presAssocID="{F3D90387-C4DF-4731-904C-7FB3A7D51A0B}" presName="tx1" presStyleLbl="revTx" presStyleIdx="6" presStyleCnt="8"/>
      <dgm:spPr/>
    </dgm:pt>
    <dgm:pt modelId="{A58BD143-CF2C-4EAB-A8C9-D54BC8BC3C9B}" type="pres">
      <dgm:prSet presAssocID="{F3D90387-C4DF-4731-904C-7FB3A7D51A0B}" presName="vert1" presStyleCnt="0"/>
      <dgm:spPr/>
    </dgm:pt>
    <dgm:pt modelId="{594FB4D8-541D-42BC-B88B-372148B7192F}" type="pres">
      <dgm:prSet presAssocID="{769F1AFD-D9AE-4E51-A136-D36D318CE36F}" presName="thickLine" presStyleLbl="alignNode1" presStyleIdx="7" presStyleCnt="8"/>
      <dgm:spPr/>
    </dgm:pt>
    <dgm:pt modelId="{47E7F024-CF49-43BE-96F3-E2A2B2B77A9A}" type="pres">
      <dgm:prSet presAssocID="{769F1AFD-D9AE-4E51-A136-D36D318CE36F}" presName="horz1" presStyleCnt="0"/>
      <dgm:spPr/>
    </dgm:pt>
    <dgm:pt modelId="{9CB2B66F-A64A-44CB-A46C-A0CB6F838BD2}" type="pres">
      <dgm:prSet presAssocID="{769F1AFD-D9AE-4E51-A136-D36D318CE36F}" presName="tx1" presStyleLbl="revTx" presStyleIdx="7" presStyleCnt="8"/>
      <dgm:spPr/>
    </dgm:pt>
    <dgm:pt modelId="{AB7D97C2-7883-4358-BAEC-681DB62A4687}" type="pres">
      <dgm:prSet presAssocID="{769F1AFD-D9AE-4E51-A136-D36D318CE36F}" presName="vert1" presStyleCnt="0"/>
      <dgm:spPr/>
    </dgm:pt>
  </dgm:ptLst>
  <dgm:cxnLst>
    <dgm:cxn modelId="{7D00CE08-2C20-43B4-ADDE-4D1A8490B83A}" srcId="{99E0A616-73FE-4D02-B09F-9936D8E5D6F5}" destId="{1F65C4DE-58BB-412C-B369-E614732E477C}" srcOrd="3" destOrd="0" parTransId="{4AA241A0-5437-4AA6-998E-B819C1B69A39}" sibTransId="{D218098B-35DB-4C46-B49B-D1BBCAA0B46A}"/>
    <dgm:cxn modelId="{B68CEE21-2479-4559-9FE0-536B8AF64FD7}" type="presOf" srcId="{8AD3C0F4-FF8D-4878-9091-56B1AEA38E74}" destId="{269B9BF5-E558-4D71-9251-8FAA2BC7EA14}" srcOrd="0" destOrd="0" presId="urn:microsoft.com/office/officeart/2008/layout/LinedList"/>
    <dgm:cxn modelId="{3A6F4133-9D7F-4162-920C-78DE7B41CDF9}" type="presOf" srcId="{FD694581-0158-47D4-8E46-57BC8DC466D5}" destId="{48BBE2F2-4DEC-4A6F-9185-3FD795E5B951}" srcOrd="0" destOrd="0" presId="urn:microsoft.com/office/officeart/2008/layout/LinedList"/>
    <dgm:cxn modelId="{989F2038-709C-4F05-B3EE-BF127F4F271B}" type="presOf" srcId="{FCBCB41C-0AFD-4A07-AF6E-AB7062D2C5F5}" destId="{45AF0CC7-C0DD-413F-8F7F-2BC5820CDC9D}" srcOrd="0" destOrd="0" presId="urn:microsoft.com/office/officeart/2008/layout/LinedList"/>
    <dgm:cxn modelId="{CED4F13A-AF60-450B-A112-6D8F2D4F39F5}" srcId="{99E0A616-73FE-4D02-B09F-9936D8E5D6F5}" destId="{28235ABB-6FD7-4FA4-856F-B6E627810B69}" srcOrd="1" destOrd="0" parTransId="{F06D71BA-BCD4-4B64-B4E4-E71DEB632933}" sibTransId="{3B513F4F-BB17-43E4-A7F8-5DA37683D9DA}"/>
    <dgm:cxn modelId="{66C7925F-9DBA-4E91-BE40-CE99BD2C6743}" srcId="{99E0A616-73FE-4D02-B09F-9936D8E5D6F5}" destId="{FD694581-0158-47D4-8E46-57BC8DC466D5}" srcOrd="0" destOrd="0" parTransId="{F9913C62-54A4-4178-8431-0F1EA2C15E20}" sibTransId="{45E5E8E6-6BA3-4253-BB3B-A22B9407BA10}"/>
    <dgm:cxn modelId="{853EAC5F-1DB2-412A-9F06-80BB4BC1463A}" type="presOf" srcId="{99E0A616-73FE-4D02-B09F-9936D8E5D6F5}" destId="{ACDC8E70-E68C-4B5E-B6C0-23C4D9F298A4}" srcOrd="0" destOrd="0" presId="urn:microsoft.com/office/officeart/2008/layout/LinedList"/>
    <dgm:cxn modelId="{0F5C8D66-0176-43C3-8A58-9E9F503F6A0A}" srcId="{99E0A616-73FE-4D02-B09F-9936D8E5D6F5}" destId="{8225CF4B-E992-49A7-8840-A783B1A6DAB6}" srcOrd="2" destOrd="0" parTransId="{1A0C9075-6F25-409A-B1F0-1EDEE375BC1E}" sibTransId="{9C935DEE-7AA2-425B-BCC7-41DD4E56B7D3}"/>
    <dgm:cxn modelId="{6548EE4D-FAF3-48BE-B9B3-582F73207739}" type="presOf" srcId="{769F1AFD-D9AE-4E51-A136-D36D318CE36F}" destId="{9CB2B66F-A64A-44CB-A46C-A0CB6F838BD2}" srcOrd="0" destOrd="0" presId="urn:microsoft.com/office/officeart/2008/layout/LinedList"/>
    <dgm:cxn modelId="{D3ACBD4E-3C3E-47D6-9459-1F4C5D904273}" srcId="{99E0A616-73FE-4D02-B09F-9936D8E5D6F5}" destId="{F3D90387-C4DF-4731-904C-7FB3A7D51A0B}" srcOrd="6" destOrd="0" parTransId="{DE0C518B-ED4E-4A09-BE7E-670467F86C75}" sibTransId="{E5810EF4-D430-4E2F-AEC1-4B3BA339ACAB}"/>
    <dgm:cxn modelId="{E53DD658-CB2A-42A9-8D60-C6AC1554F9E0}" type="presOf" srcId="{F3D90387-C4DF-4731-904C-7FB3A7D51A0B}" destId="{4C5A7493-A6B7-4BB9-AD72-400041477466}" srcOrd="0" destOrd="0" presId="urn:microsoft.com/office/officeart/2008/layout/LinedList"/>
    <dgm:cxn modelId="{2CB28B88-F896-418F-9268-68D127FDD7C6}" type="presOf" srcId="{28235ABB-6FD7-4FA4-856F-B6E627810B69}" destId="{16E36D57-9C5D-40A2-8D19-F1F49D8D91F2}" srcOrd="0" destOrd="0" presId="urn:microsoft.com/office/officeart/2008/layout/LinedList"/>
    <dgm:cxn modelId="{6E92AEAB-3002-4A37-B17A-F9EEC1D1375F}" type="presOf" srcId="{8225CF4B-E992-49A7-8840-A783B1A6DAB6}" destId="{6BAF6A97-6742-4C4B-A92F-162D7D6F279E}" srcOrd="0" destOrd="0" presId="urn:microsoft.com/office/officeart/2008/layout/LinedList"/>
    <dgm:cxn modelId="{E552A8C8-66A7-421E-BB00-FB451825A3EE}" srcId="{99E0A616-73FE-4D02-B09F-9936D8E5D6F5}" destId="{8AD3C0F4-FF8D-4878-9091-56B1AEA38E74}" srcOrd="5" destOrd="0" parTransId="{89F05513-E7D8-4BD7-98FF-3CF6A87D2362}" sibTransId="{E064612B-FAB8-479C-93CC-1309BB66238E}"/>
    <dgm:cxn modelId="{F7A028CE-FC52-4824-B6B2-E284B629EE9D}" type="presOf" srcId="{1F65C4DE-58BB-412C-B369-E614732E477C}" destId="{00195B31-77AA-4915-B612-D462B32AAE43}" srcOrd="0" destOrd="0" presId="urn:microsoft.com/office/officeart/2008/layout/LinedList"/>
    <dgm:cxn modelId="{0FAD6ADA-8C25-4230-A5C9-A23455D4B13A}" srcId="{99E0A616-73FE-4D02-B09F-9936D8E5D6F5}" destId="{FCBCB41C-0AFD-4A07-AF6E-AB7062D2C5F5}" srcOrd="4" destOrd="0" parTransId="{79C4034F-A369-47B9-AF5C-38E4A89C552C}" sibTransId="{B72BFCBB-244A-4238-8320-25AA4D60DE4B}"/>
    <dgm:cxn modelId="{7CB017DF-2555-4347-97AB-F194CAD4ABB8}" srcId="{99E0A616-73FE-4D02-B09F-9936D8E5D6F5}" destId="{769F1AFD-D9AE-4E51-A136-D36D318CE36F}" srcOrd="7" destOrd="0" parTransId="{4F596596-C0CE-4A6E-B419-54DE46590518}" sibTransId="{24A85175-BFC2-47C8-8F03-298575058062}"/>
    <dgm:cxn modelId="{463536E5-0E9A-4587-9C04-93E95946F37F}" type="presParOf" srcId="{ACDC8E70-E68C-4B5E-B6C0-23C4D9F298A4}" destId="{7244D491-D113-4BC2-9A09-91B23B2E52CE}" srcOrd="0" destOrd="0" presId="urn:microsoft.com/office/officeart/2008/layout/LinedList"/>
    <dgm:cxn modelId="{26EAE5B9-DE59-4B03-84F0-B24443BF4275}" type="presParOf" srcId="{ACDC8E70-E68C-4B5E-B6C0-23C4D9F298A4}" destId="{0EB13D1F-A58A-43FC-B295-AD4663C61094}" srcOrd="1" destOrd="0" presId="urn:microsoft.com/office/officeart/2008/layout/LinedList"/>
    <dgm:cxn modelId="{A0FFCF2A-81E4-46EC-9D94-92BBEB3B5EFC}" type="presParOf" srcId="{0EB13D1F-A58A-43FC-B295-AD4663C61094}" destId="{48BBE2F2-4DEC-4A6F-9185-3FD795E5B951}" srcOrd="0" destOrd="0" presId="urn:microsoft.com/office/officeart/2008/layout/LinedList"/>
    <dgm:cxn modelId="{A17084F9-C328-4D12-BD21-0422B5A44676}" type="presParOf" srcId="{0EB13D1F-A58A-43FC-B295-AD4663C61094}" destId="{36CAA7AC-099E-4716-BBF5-FB5F1553566D}" srcOrd="1" destOrd="0" presId="urn:microsoft.com/office/officeart/2008/layout/LinedList"/>
    <dgm:cxn modelId="{512BFBD3-0F54-48E3-A14E-C6A6CA4967E5}" type="presParOf" srcId="{ACDC8E70-E68C-4B5E-B6C0-23C4D9F298A4}" destId="{F2E55C4C-97C6-4700-86D5-9E87F92396AB}" srcOrd="2" destOrd="0" presId="urn:microsoft.com/office/officeart/2008/layout/LinedList"/>
    <dgm:cxn modelId="{D5294229-BA8E-4BD8-A930-50CD7D54CB97}" type="presParOf" srcId="{ACDC8E70-E68C-4B5E-B6C0-23C4D9F298A4}" destId="{DB411BCC-BCA7-40AD-AE89-5B8A8396F9F1}" srcOrd="3" destOrd="0" presId="urn:microsoft.com/office/officeart/2008/layout/LinedList"/>
    <dgm:cxn modelId="{F8D643C9-C33A-437C-A8E9-925F58016903}" type="presParOf" srcId="{DB411BCC-BCA7-40AD-AE89-5B8A8396F9F1}" destId="{16E36D57-9C5D-40A2-8D19-F1F49D8D91F2}" srcOrd="0" destOrd="0" presId="urn:microsoft.com/office/officeart/2008/layout/LinedList"/>
    <dgm:cxn modelId="{FCF4367F-533F-47DB-8F24-55EBAAB14815}" type="presParOf" srcId="{DB411BCC-BCA7-40AD-AE89-5B8A8396F9F1}" destId="{D047F8A5-3C6D-4064-A496-B0CA2C7F64C5}" srcOrd="1" destOrd="0" presId="urn:microsoft.com/office/officeart/2008/layout/LinedList"/>
    <dgm:cxn modelId="{B1D32BD6-BF5E-4B0E-9414-71917EAAE42E}" type="presParOf" srcId="{ACDC8E70-E68C-4B5E-B6C0-23C4D9F298A4}" destId="{4F4DC01B-4B5B-435C-998B-95F232342DA0}" srcOrd="4" destOrd="0" presId="urn:microsoft.com/office/officeart/2008/layout/LinedList"/>
    <dgm:cxn modelId="{FDEEABCD-6882-4EDA-82A5-F87D93F4B9DA}" type="presParOf" srcId="{ACDC8E70-E68C-4B5E-B6C0-23C4D9F298A4}" destId="{56DC50DD-78FF-40D7-8DB8-A2420CFB1166}" srcOrd="5" destOrd="0" presId="urn:microsoft.com/office/officeart/2008/layout/LinedList"/>
    <dgm:cxn modelId="{62A1C4BA-8077-49B3-BDF8-AB104A700055}" type="presParOf" srcId="{56DC50DD-78FF-40D7-8DB8-A2420CFB1166}" destId="{6BAF6A97-6742-4C4B-A92F-162D7D6F279E}" srcOrd="0" destOrd="0" presId="urn:microsoft.com/office/officeart/2008/layout/LinedList"/>
    <dgm:cxn modelId="{626A06DA-25C7-4A5F-8E66-0C71FF085689}" type="presParOf" srcId="{56DC50DD-78FF-40D7-8DB8-A2420CFB1166}" destId="{D2D66D39-4AC1-49AA-9BD2-A44D26935556}" srcOrd="1" destOrd="0" presId="urn:microsoft.com/office/officeart/2008/layout/LinedList"/>
    <dgm:cxn modelId="{64756A25-3228-4C72-B2B3-014B96E381F3}" type="presParOf" srcId="{ACDC8E70-E68C-4B5E-B6C0-23C4D9F298A4}" destId="{87A1EDC2-0D72-49F4-BA66-601808B94069}" srcOrd="6" destOrd="0" presId="urn:microsoft.com/office/officeart/2008/layout/LinedList"/>
    <dgm:cxn modelId="{0FD34E73-32D1-4104-8F21-5FA407EA2BDB}" type="presParOf" srcId="{ACDC8E70-E68C-4B5E-B6C0-23C4D9F298A4}" destId="{C6413378-26EA-44B1-A1BF-31AD62A08EB3}" srcOrd="7" destOrd="0" presId="urn:microsoft.com/office/officeart/2008/layout/LinedList"/>
    <dgm:cxn modelId="{5DF294B5-654A-4903-A5B0-6EE34A18B76A}" type="presParOf" srcId="{C6413378-26EA-44B1-A1BF-31AD62A08EB3}" destId="{00195B31-77AA-4915-B612-D462B32AAE43}" srcOrd="0" destOrd="0" presId="urn:microsoft.com/office/officeart/2008/layout/LinedList"/>
    <dgm:cxn modelId="{B4BEB41A-BA05-43D3-A39C-7034913C8A89}" type="presParOf" srcId="{C6413378-26EA-44B1-A1BF-31AD62A08EB3}" destId="{99C9EC49-30F3-4F90-9529-4601AC76DFDA}" srcOrd="1" destOrd="0" presId="urn:microsoft.com/office/officeart/2008/layout/LinedList"/>
    <dgm:cxn modelId="{B56A4309-96DA-4E93-AAAC-7F7B173DB41A}" type="presParOf" srcId="{ACDC8E70-E68C-4B5E-B6C0-23C4D9F298A4}" destId="{4AFCE348-1156-4C12-9394-99C6E9F4DA69}" srcOrd="8" destOrd="0" presId="urn:microsoft.com/office/officeart/2008/layout/LinedList"/>
    <dgm:cxn modelId="{C6EC3C21-7EBD-462B-AD53-D25AA461D642}" type="presParOf" srcId="{ACDC8E70-E68C-4B5E-B6C0-23C4D9F298A4}" destId="{C6112CA0-5747-4BC6-9864-11A2637AE5D0}" srcOrd="9" destOrd="0" presId="urn:microsoft.com/office/officeart/2008/layout/LinedList"/>
    <dgm:cxn modelId="{5028819F-367C-4139-A035-BF179EB4F5A9}" type="presParOf" srcId="{C6112CA0-5747-4BC6-9864-11A2637AE5D0}" destId="{45AF0CC7-C0DD-413F-8F7F-2BC5820CDC9D}" srcOrd="0" destOrd="0" presId="urn:microsoft.com/office/officeart/2008/layout/LinedList"/>
    <dgm:cxn modelId="{E8B6D61D-3B89-484F-89CB-F1636DEB18D8}" type="presParOf" srcId="{C6112CA0-5747-4BC6-9864-11A2637AE5D0}" destId="{99AF688D-D513-47B2-B4F8-27F6260432EF}" srcOrd="1" destOrd="0" presId="urn:microsoft.com/office/officeart/2008/layout/LinedList"/>
    <dgm:cxn modelId="{DB87247A-A943-40A6-B267-0488C75697FE}" type="presParOf" srcId="{ACDC8E70-E68C-4B5E-B6C0-23C4D9F298A4}" destId="{74C3B11E-B2ED-4B0C-9C7C-2D308164DFDE}" srcOrd="10" destOrd="0" presId="urn:microsoft.com/office/officeart/2008/layout/LinedList"/>
    <dgm:cxn modelId="{DDB0D260-B807-49AD-B5FC-BC3E80B5349F}" type="presParOf" srcId="{ACDC8E70-E68C-4B5E-B6C0-23C4D9F298A4}" destId="{2C88FBE0-2D23-4D68-B87E-4B9EE2ED117B}" srcOrd="11" destOrd="0" presId="urn:microsoft.com/office/officeart/2008/layout/LinedList"/>
    <dgm:cxn modelId="{BCAC47C2-F985-4D24-A8CC-DCD3ACE27356}" type="presParOf" srcId="{2C88FBE0-2D23-4D68-B87E-4B9EE2ED117B}" destId="{269B9BF5-E558-4D71-9251-8FAA2BC7EA14}" srcOrd="0" destOrd="0" presId="urn:microsoft.com/office/officeart/2008/layout/LinedList"/>
    <dgm:cxn modelId="{DFA3A3B1-CC2A-479A-A177-95B54AE6C709}" type="presParOf" srcId="{2C88FBE0-2D23-4D68-B87E-4B9EE2ED117B}" destId="{9545E826-C08C-45EC-ABFD-FC081E6A578B}" srcOrd="1" destOrd="0" presId="urn:microsoft.com/office/officeart/2008/layout/LinedList"/>
    <dgm:cxn modelId="{692A9E1E-8ABE-416B-8F7A-046C413B3A7B}" type="presParOf" srcId="{ACDC8E70-E68C-4B5E-B6C0-23C4D9F298A4}" destId="{1395ADCE-A91B-4672-BD84-79A8C27C84AC}" srcOrd="12" destOrd="0" presId="urn:microsoft.com/office/officeart/2008/layout/LinedList"/>
    <dgm:cxn modelId="{4C563299-0114-460A-B5A0-45A011D8778B}" type="presParOf" srcId="{ACDC8E70-E68C-4B5E-B6C0-23C4D9F298A4}" destId="{91FA1A45-6827-4009-B722-D36FB5DD7692}" srcOrd="13" destOrd="0" presId="urn:microsoft.com/office/officeart/2008/layout/LinedList"/>
    <dgm:cxn modelId="{BAD7D4D3-4F67-4E5B-A47F-1A6D2E13966D}" type="presParOf" srcId="{91FA1A45-6827-4009-B722-D36FB5DD7692}" destId="{4C5A7493-A6B7-4BB9-AD72-400041477466}" srcOrd="0" destOrd="0" presId="urn:microsoft.com/office/officeart/2008/layout/LinedList"/>
    <dgm:cxn modelId="{FB019B23-6D48-4E2E-979C-8CDD2C160385}" type="presParOf" srcId="{91FA1A45-6827-4009-B722-D36FB5DD7692}" destId="{A58BD143-CF2C-4EAB-A8C9-D54BC8BC3C9B}" srcOrd="1" destOrd="0" presId="urn:microsoft.com/office/officeart/2008/layout/LinedList"/>
    <dgm:cxn modelId="{DECF6629-9553-4C3D-A40E-8E1735028BA2}" type="presParOf" srcId="{ACDC8E70-E68C-4B5E-B6C0-23C4D9F298A4}" destId="{594FB4D8-541D-42BC-B88B-372148B7192F}" srcOrd="14" destOrd="0" presId="urn:microsoft.com/office/officeart/2008/layout/LinedList"/>
    <dgm:cxn modelId="{EE9844D2-FC10-41D6-A0A9-E37326843411}" type="presParOf" srcId="{ACDC8E70-E68C-4B5E-B6C0-23C4D9F298A4}" destId="{47E7F024-CF49-43BE-96F3-E2A2B2B77A9A}" srcOrd="15" destOrd="0" presId="urn:microsoft.com/office/officeart/2008/layout/LinedList"/>
    <dgm:cxn modelId="{FC638D53-EB15-43A0-A9CC-372CBB5A6798}" type="presParOf" srcId="{47E7F024-CF49-43BE-96F3-E2A2B2B77A9A}" destId="{9CB2B66F-A64A-44CB-A46C-A0CB6F838BD2}" srcOrd="0" destOrd="0" presId="urn:microsoft.com/office/officeart/2008/layout/LinedList"/>
    <dgm:cxn modelId="{2F11D371-B46C-4D7C-98F6-B98D8E8B68C6}" type="presParOf" srcId="{47E7F024-CF49-43BE-96F3-E2A2B2B77A9A}" destId="{AB7D97C2-7883-4358-BAEC-681DB62A468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B4A519-9E81-4F6B-988C-3CB21226ADF9}">
      <dsp:nvSpPr>
        <dsp:cNvPr id="0" name=""/>
        <dsp:cNvSpPr/>
      </dsp:nvSpPr>
      <dsp:spPr>
        <a:xfrm>
          <a:off x="0" y="0"/>
          <a:ext cx="60960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C0FD0D-46E4-422E-AEC0-70A42163AFF0}">
      <dsp:nvSpPr>
        <dsp:cNvPr id="0" name=""/>
        <dsp:cNvSpPr/>
      </dsp:nvSpPr>
      <dsp:spPr>
        <a:xfrm>
          <a:off x="0" y="0"/>
          <a:ext cx="6096000" cy="266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500" kern="1200"/>
            <a:t>Take notes on this presentation and keep them in your Portfolio under classwork.</a:t>
          </a:r>
        </a:p>
      </dsp:txBody>
      <dsp:txXfrm>
        <a:off x="0" y="0"/>
        <a:ext cx="6096000" cy="2667000"/>
      </dsp:txXfrm>
    </dsp:sp>
    <dsp:sp modelId="{D114CC2C-50C8-4D55-A65A-70B7D21D5063}">
      <dsp:nvSpPr>
        <dsp:cNvPr id="0" name=""/>
        <dsp:cNvSpPr/>
      </dsp:nvSpPr>
      <dsp:spPr>
        <a:xfrm>
          <a:off x="0" y="2667000"/>
          <a:ext cx="60960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5E035B-4253-4E90-B561-8770088A781E}">
      <dsp:nvSpPr>
        <dsp:cNvPr id="0" name=""/>
        <dsp:cNvSpPr/>
      </dsp:nvSpPr>
      <dsp:spPr>
        <a:xfrm>
          <a:off x="0" y="2667000"/>
          <a:ext cx="6096000" cy="266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500" kern="1200"/>
            <a:t>You will use these notes to help you with your mentoring this year.</a:t>
          </a:r>
        </a:p>
      </dsp:txBody>
      <dsp:txXfrm>
        <a:off x="0" y="2667000"/>
        <a:ext cx="6096000" cy="2667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44D491-D113-4BC2-9A09-91B23B2E52CE}">
      <dsp:nvSpPr>
        <dsp:cNvPr id="0" name=""/>
        <dsp:cNvSpPr/>
      </dsp:nvSpPr>
      <dsp:spPr>
        <a:xfrm>
          <a:off x="0" y="0"/>
          <a:ext cx="515112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BBE2F2-4DEC-4A6F-9185-3FD795E5B951}">
      <dsp:nvSpPr>
        <dsp:cNvPr id="0" name=""/>
        <dsp:cNvSpPr/>
      </dsp:nvSpPr>
      <dsp:spPr>
        <a:xfrm>
          <a:off x="0" y="0"/>
          <a:ext cx="5151121" cy="551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Engaging in open and honest conversations regarding the problem is an important way to determine the best course of action.</a:t>
          </a:r>
        </a:p>
      </dsp:txBody>
      <dsp:txXfrm>
        <a:off x="0" y="0"/>
        <a:ext cx="5151121" cy="551731"/>
      </dsp:txXfrm>
    </dsp:sp>
    <dsp:sp modelId="{F2E55C4C-97C6-4700-86D5-9E87F92396AB}">
      <dsp:nvSpPr>
        <dsp:cNvPr id="0" name=""/>
        <dsp:cNvSpPr/>
      </dsp:nvSpPr>
      <dsp:spPr>
        <a:xfrm>
          <a:off x="0" y="551731"/>
          <a:ext cx="515112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E36D57-9C5D-40A2-8D19-F1F49D8D91F2}">
      <dsp:nvSpPr>
        <dsp:cNvPr id="0" name=""/>
        <dsp:cNvSpPr/>
      </dsp:nvSpPr>
      <dsp:spPr>
        <a:xfrm>
          <a:off x="0" y="551731"/>
          <a:ext cx="5151121" cy="551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Your role as a mentor is to direct your mentee to the appropriate resources.</a:t>
          </a:r>
        </a:p>
      </dsp:txBody>
      <dsp:txXfrm>
        <a:off x="0" y="551731"/>
        <a:ext cx="5151121" cy="551731"/>
      </dsp:txXfrm>
    </dsp:sp>
    <dsp:sp modelId="{4F4DC01B-4B5B-435C-998B-95F232342DA0}">
      <dsp:nvSpPr>
        <dsp:cNvPr id="0" name=""/>
        <dsp:cNvSpPr/>
      </dsp:nvSpPr>
      <dsp:spPr>
        <a:xfrm>
          <a:off x="0" y="1103462"/>
          <a:ext cx="515112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AF6A97-6742-4C4B-A92F-162D7D6F279E}">
      <dsp:nvSpPr>
        <dsp:cNvPr id="0" name=""/>
        <dsp:cNvSpPr/>
      </dsp:nvSpPr>
      <dsp:spPr>
        <a:xfrm>
          <a:off x="0" y="1103462"/>
          <a:ext cx="5151121" cy="551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When talking about these issues it is imperative to remain calm and nonjudgmental.</a:t>
          </a:r>
        </a:p>
      </dsp:txBody>
      <dsp:txXfrm>
        <a:off x="0" y="1103462"/>
        <a:ext cx="5151121" cy="551731"/>
      </dsp:txXfrm>
    </dsp:sp>
    <dsp:sp modelId="{87A1EDC2-0D72-49F4-BA66-601808B94069}">
      <dsp:nvSpPr>
        <dsp:cNvPr id="0" name=""/>
        <dsp:cNvSpPr/>
      </dsp:nvSpPr>
      <dsp:spPr>
        <a:xfrm>
          <a:off x="0" y="1655193"/>
          <a:ext cx="515112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195B31-77AA-4915-B612-D462B32AAE43}">
      <dsp:nvSpPr>
        <dsp:cNvPr id="0" name=""/>
        <dsp:cNvSpPr/>
      </dsp:nvSpPr>
      <dsp:spPr>
        <a:xfrm>
          <a:off x="0" y="1655193"/>
          <a:ext cx="5151121" cy="551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These issues do not mean your mentee is in imminent danger.</a:t>
          </a:r>
        </a:p>
      </dsp:txBody>
      <dsp:txXfrm>
        <a:off x="0" y="1655193"/>
        <a:ext cx="5151121" cy="551731"/>
      </dsp:txXfrm>
    </dsp:sp>
    <dsp:sp modelId="{4AFCE348-1156-4C12-9394-99C6E9F4DA69}">
      <dsp:nvSpPr>
        <dsp:cNvPr id="0" name=""/>
        <dsp:cNvSpPr/>
      </dsp:nvSpPr>
      <dsp:spPr>
        <a:xfrm>
          <a:off x="0" y="2206924"/>
          <a:ext cx="515112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AF0CC7-C0DD-413F-8F7F-2BC5820CDC9D}">
      <dsp:nvSpPr>
        <dsp:cNvPr id="0" name=""/>
        <dsp:cNvSpPr/>
      </dsp:nvSpPr>
      <dsp:spPr>
        <a:xfrm>
          <a:off x="0" y="2206924"/>
          <a:ext cx="5151121" cy="551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If your mentee is curious about using illegal substances, conversing about it encourages your mentee to ask questions and comprehend the risks of these activities.</a:t>
          </a:r>
        </a:p>
      </dsp:txBody>
      <dsp:txXfrm>
        <a:off x="0" y="2206924"/>
        <a:ext cx="5151121" cy="551731"/>
      </dsp:txXfrm>
    </dsp:sp>
    <dsp:sp modelId="{74C3B11E-B2ED-4B0C-9C7C-2D308164DFDE}">
      <dsp:nvSpPr>
        <dsp:cNvPr id="0" name=""/>
        <dsp:cNvSpPr/>
      </dsp:nvSpPr>
      <dsp:spPr>
        <a:xfrm>
          <a:off x="0" y="2758655"/>
          <a:ext cx="515112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9B9BF5-E558-4D71-9251-8FAA2BC7EA14}">
      <dsp:nvSpPr>
        <dsp:cNvPr id="0" name=""/>
        <dsp:cNvSpPr/>
      </dsp:nvSpPr>
      <dsp:spPr>
        <a:xfrm>
          <a:off x="0" y="2758655"/>
          <a:ext cx="5151121" cy="551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Just having someone to talk to can benefit your mentee significantly.</a:t>
          </a:r>
        </a:p>
      </dsp:txBody>
      <dsp:txXfrm>
        <a:off x="0" y="2758655"/>
        <a:ext cx="5151121" cy="551731"/>
      </dsp:txXfrm>
    </dsp:sp>
    <dsp:sp modelId="{1395ADCE-A91B-4672-BD84-79A8C27C84AC}">
      <dsp:nvSpPr>
        <dsp:cNvPr id="0" name=""/>
        <dsp:cNvSpPr/>
      </dsp:nvSpPr>
      <dsp:spPr>
        <a:xfrm>
          <a:off x="0" y="3310386"/>
          <a:ext cx="515112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5A7493-A6B7-4BB9-AD72-400041477466}">
      <dsp:nvSpPr>
        <dsp:cNvPr id="0" name=""/>
        <dsp:cNvSpPr/>
      </dsp:nvSpPr>
      <dsp:spPr>
        <a:xfrm>
          <a:off x="0" y="3310386"/>
          <a:ext cx="5151121" cy="551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Show your support by listening, affirming their feelings, and empathizing with their struggles.</a:t>
          </a:r>
        </a:p>
      </dsp:txBody>
      <dsp:txXfrm>
        <a:off x="0" y="3310386"/>
        <a:ext cx="5151121" cy="551731"/>
      </dsp:txXfrm>
    </dsp:sp>
    <dsp:sp modelId="{594FB4D8-541D-42BC-B88B-372148B7192F}">
      <dsp:nvSpPr>
        <dsp:cNvPr id="0" name=""/>
        <dsp:cNvSpPr/>
      </dsp:nvSpPr>
      <dsp:spPr>
        <a:xfrm>
          <a:off x="0" y="3862117"/>
          <a:ext cx="515112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B2B66F-A64A-44CB-A46C-A0CB6F838BD2}">
      <dsp:nvSpPr>
        <dsp:cNvPr id="0" name=""/>
        <dsp:cNvSpPr/>
      </dsp:nvSpPr>
      <dsp:spPr>
        <a:xfrm>
          <a:off x="0" y="3862117"/>
          <a:ext cx="5151121" cy="551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It is important to then move on to exploring options and pursuing the best solution.</a:t>
          </a:r>
        </a:p>
      </dsp:txBody>
      <dsp:txXfrm>
        <a:off x="0" y="3862117"/>
        <a:ext cx="5151121" cy="5517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C71E94-DC00-4E8F-A894-9F83AC8ACE8B}" type="datetimeFigureOut">
              <a:rPr lang="en-US"/>
              <a:t>8/29/2022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7A60C-B162-40C5-880E-E8726A33559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48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721E07-84F6-4F5C-8326-76785A122054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7839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7A60C-B162-40C5-880E-E8726A335599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0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7A60C-B162-40C5-880E-E8726A335599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488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7A60C-B162-40C5-880E-E8726A335599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456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7A60C-B162-40C5-880E-E8726A335599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924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7A60C-B162-40C5-880E-E8726A335599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251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Katie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7A60C-B162-40C5-880E-E8726A335599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2188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7A60C-B162-40C5-880E-E8726A335599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0255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7A60C-B162-40C5-880E-E8726A335599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5408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7A60C-B162-40C5-880E-E8726A335599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487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256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535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894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480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952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646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00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51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720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070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84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3149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57" r:id="rId6"/>
    <p:sldLayoutId id="2147483753" r:id="rId7"/>
    <p:sldLayoutId id="2147483754" r:id="rId8"/>
    <p:sldLayoutId id="2147483755" r:id="rId9"/>
    <p:sldLayoutId id="2147483756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37ED4F-55DC-4621-ADF8-F412B9E148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858" r="-2" b="-2"/>
          <a:stretch/>
        </p:blipFill>
        <p:spPr>
          <a:xfrm>
            <a:off x="-114999" y="-129397"/>
            <a:ext cx="12191980" cy="6858001"/>
          </a:xfrm>
          <a:custGeom>
            <a:avLst/>
            <a:gdLst/>
            <a:ahLst/>
            <a:cxnLst/>
            <a:rect l="l" t="t" r="r" b="b"/>
            <a:pathLst>
              <a:path w="12191999" h="6857999">
                <a:moveTo>
                  <a:pt x="0" y="0"/>
                </a:moveTo>
                <a:lnTo>
                  <a:pt x="12191999" y="0"/>
                </a:lnTo>
                <a:lnTo>
                  <a:pt x="12191999" y="6857999"/>
                </a:lnTo>
                <a:lnTo>
                  <a:pt x="4628129" y="6857999"/>
                </a:lnTo>
                <a:lnTo>
                  <a:pt x="4734519" y="6819371"/>
                </a:lnTo>
                <a:cubicBezTo>
                  <a:pt x="4938119" y="6741181"/>
                  <a:pt x="5132935" y="6652933"/>
                  <a:pt x="5315781" y="6551721"/>
                </a:cubicBezTo>
                <a:cubicBezTo>
                  <a:pt x="6619811" y="5830059"/>
                  <a:pt x="6364610" y="4934281"/>
                  <a:pt x="6058656" y="3948664"/>
                </a:cubicBezTo>
                <a:cubicBezTo>
                  <a:pt x="5601502" y="2476708"/>
                  <a:pt x="4958009" y="1222984"/>
                  <a:pt x="2540911" y="827627"/>
                </a:cubicBezTo>
                <a:cubicBezTo>
                  <a:pt x="1760946" y="699982"/>
                  <a:pt x="986522" y="591203"/>
                  <a:pt x="238021" y="541759"/>
                </a:cubicBezTo>
                <a:lnTo>
                  <a:pt x="0" y="529223"/>
                </a:lnTo>
                <a:close/>
              </a:path>
            </a:pathLst>
          </a:cu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B2B1500-BB55-471C-8A9E-67288297EC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9224"/>
            <a:ext cx="6305549" cy="6328777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045E22C-A99D-41BB-AF14-EF1B1E745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6525"/>
            <a:ext cx="6130391" cy="672147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4572000" cy="15240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115000"/>
              </a:lnSpc>
            </a:pPr>
            <a:r>
              <a:rPr lang="en-US" sz="2000" dirty="0">
                <a:cs typeface="Calibri"/>
              </a:rPr>
              <a:t>By: Jenna Logan, Olivia Milholland, Denise Cunillera, Rita Lawlor, and Katie Varela (Information </a:t>
            </a:r>
            <a:r>
              <a:rPr lang="en-US" sz="2000">
                <a:cs typeface="Calibri"/>
              </a:rPr>
              <a:t>by Ms. </a:t>
            </a:r>
            <a:r>
              <a:rPr lang="en-US" sz="2000" dirty="0">
                <a:cs typeface="Calibri"/>
              </a:rPr>
              <a:t>Khea Davis)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99787"/>
            <a:ext cx="4572000" cy="2286000"/>
          </a:xfrm>
        </p:spPr>
        <p:txBody>
          <a:bodyPr>
            <a:normAutofit/>
          </a:bodyPr>
          <a:lstStyle/>
          <a:p>
            <a:pPr algn="l"/>
            <a:r>
              <a:rPr lang="en-US" sz="4400">
                <a:cs typeface="Calibri Light"/>
              </a:rPr>
              <a:t>Session 5</a:t>
            </a:r>
            <a:endParaRPr lang="en-US" sz="440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93AA6-FB41-4198-B8C5-748BAF5C6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Handling Tough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BF77E-E888-47F5-B6CC-2E4FCBCEC93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US">
                <a:solidFill>
                  <a:srgbClr val="FFFFFF"/>
                </a:solidFill>
              </a:rPr>
              <a:t>It is possible to encounter difficult issues with your mentee including: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en-US">
                <a:solidFill>
                  <a:srgbClr val="FFFFFF"/>
                </a:solidFill>
              </a:rPr>
              <a:t>Substance use and abuse</a:t>
            </a:r>
            <a:endParaRPr lang="en-US">
              <a:solidFill>
                <a:srgbClr val="FFFFFF">
                  <a:alpha val="70000"/>
                </a:srgbClr>
              </a:solidFill>
            </a:endParaRPr>
          </a:p>
          <a:p>
            <a:pPr>
              <a:buFont typeface="Wingdings" panose="020B0604020202020204" pitchFamily="34" charset="0"/>
              <a:buChar char="v"/>
            </a:pPr>
            <a:r>
              <a:rPr lang="en-US">
                <a:solidFill>
                  <a:srgbClr val="FFFFFF"/>
                </a:solidFill>
              </a:rPr>
              <a:t>Abuse, Violence, and bullying</a:t>
            </a:r>
            <a:endParaRPr lang="en-US">
              <a:solidFill>
                <a:srgbClr val="FFFFFF">
                  <a:alpha val="70000"/>
                </a:srgbClr>
              </a:solidFill>
            </a:endParaRPr>
          </a:p>
          <a:p>
            <a:pPr>
              <a:buFont typeface="Wingdings" panose="020B0604020202020204" pitchFamily="34" charset="0"/>
              <a:buChar char="v"/>
            </a:pPr>
            <a:r>
              <a:rPr lang="en-US">
                <a:solidFill>
                  <a:srgbClr val="FFFFFF"/>
                </a:solidFill>
              </a:rPr>
              <a:t>Mental Health Issues</a:t>
            </a:r>
            <a:endParaRPr lang="en-US">
              <a:solidFill>
                <a:srgbClr val="FFFFFF">
                  <a:alpha val="70000"/>
                </a:srgbClr>
              </a:solidFill>
            </a:endParaRPr>
          </a:p>
          <a:p>
            <a:pPr>
              <a:buFont typeface="Wingdings" panose="020B0604020202020204" pitchFamily="34" charset="0"/>
              <a:buChar char="v"/>
            </a:pPr>
            <a:r>
              <a:rPr lang="en-US">
                <a:solidFill>
                  <a:srgbClr val="FFFFFF"/>
                </a:solidFill>
              </a:rPr>
              <a:t>Peer pressure</a:t>
            </a:r>
            <a:endParaRPr lang="en-US">
              <a:solidFill>
                <a:srgbClr val="FFFFFF">
                  <a:alpha val="70000"/>
                </a:srgbClr>
              </a:solidFill>
            </a:endParaRPr>
          </a:p>
          <a:p>
            <a:pPr>
              <a:buFont typeface="Wingdings" panose="020B0604020202020204" pitchFamily="34" charset="0"/>
              <a:buChar char="v"/>
            </a:pPr>
            <a:r>
              <a:rPr lang="en-US">
                <a:solidFill>
                  <a:srgbClr val="FFFFFF"/>
                </a:solidFill>
              </a:rPr>
              <a:t>Puberty, sexuality, and relationships</a:t>
            </a:r>
            <a:endParaRPr lang="en-US">
              <a:solidFill>
                <a:srgbClr val="FFFFFF">
                  <a:alpha val="70000"/>
                </a:srgbClr>
              </a:solidFill>
            </a:endParaRPr>
          </a:p>
          <a:p>
            <a:pPr>
              <a:buFont typeface="Wingdings" panose="020B0604020202020204" pitchFamily="34" charset="0"/>
              <a:buChar char="v"/>
            </a:pPr>
            <a:r>
              <a:rPr lang="en-US">
                <a:solidFill>
                  <a:srgbClr val="FFFFFF"/>
                </a:solidFill>
              </a:rPr>
              <a:t>Death</a:t>
            </a:r>
            <a:endParaRPr lang="en-US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endParaRPr lang="en-US">
              <a:solidFill>
                <a:srgbClr val="FFFFFF">
                  <a:alpha val="70000"/>
                </a:srgbClr>
              </a:solidFill>
            </a:endParaRPr>
          </a:p>
          <a:p>
            <a:endParaRPr lang="en-US">
              <a:solidFill>
                <a:srgbClr val="FFFFFF">
                  <a:alpha val="70000"/>
                </a:srgbClr>
              </a:solidFill>
            </a:endParaRP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341F0A69-C71B-682C-B0DE-2FBE61D657D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86529573"/>
              </p:ext>
            </p:extLst>
          </p:nvPr>
        </p:nvGraphicFramePr>
        <p:xfrm>
          <a:off x="6278879" y="1945418"/>
          <a:ext cx="5151121" cy="4413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id="{57E5F783-D089-4EEF-9288-EF77A5A2FB1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1389" y="4648879"/>
            <a:ext cx="3124200" cy="1710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890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D065C6D-EB42-400B-99C4-D0ACE936F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13174" y="0"/>
            <a:ext cx="5578824" cy="6028256"/>
          </a:xfrm>
          <a:custGeom>
            <a:avLst/>
            <a:gdLst>
              <a:gd name="connsiteX0" fmla="*/ 1681218 w 5578824"/>
              <a:gd name="connsiteY0" fmla="*/ 0 h 6028256"/>
              <a:gd name="connsiteX1" fmla="*/ 5578824 w 5578824"/>
              <a:gd name="connsiteY1" fmla="*/ 0 h 6028256"/>
              <a:gd name="connsiteX2" fmla="*/ 5578824 w 5578824"/>
              <a:gd name="connsiteY2" fmla="*/ 5760161 h 6028256"/>
              <a:gd name="connsiteX3" fmla="*/ 5441231 w 5578824"/>
              <a:gd name="connsiteY3" fmla="*/ 5804042 h 6028256"/>
              <a:gd name="connsiteX4" fmla="*/ 4253224 w 5578824"/>
              <a:gd name="connsiteY4" fmla="*/ 5980388 h 6028256"/>
              <a:gd name="connsiteX5" fmla="*/ 837278 w 5578824"/>
              <a:gd name="connsiteY5" fmla="*/ 4877588 h 6028256"/>
              <a:gd name="connsiteX6" fmla="*/ 109626 w 5578824"/>
              <a:gd name="connsiteY6" fmla="*/ 3329255 h 6028256"/>
              <a:gd name="connsiteX7" fmla="*/ 156962 w 5578824"/>
              <a:gd name="connsiteY7" fmla="*/ 1773839 h 6028256"/>
              <a:gd name="connsiteX8" fmla="*/ 904890 w 5578824"/>
              <a:gd name="connsiteY8" fmla="*/ 738354 h 6028256"/>
              <a:gd name="connsiteX9" fmla="*/ 1304592 w 5578824"/>
              <a:gd name="connsiteY9" fmla="*/ 360545 h 6028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578824" h="6028256">
                <a:moveTo>
                  <a:pt x="1681218" y="0"/>
                </a:moveTo>
                <a:lnTo>
                  <a:pt x="5578824" y="0"/>
                </a:lnTo>
                <a:lnTo>
                  <a:pt x="5578824" y="5760161"/>
                </a:lnTo>
                <a:lnTo>
                  <a:pt x="5441231" y="5804042"/>
                </a:lnTo>
                <a:cubicBezTo>
                  <a:pt x="5079089" y="5907589"/>
                  <a:pt x="4674877" y="5944442"/>
                  <a:pt x="4253224" y="5980388"/>
                </a:cubicBezTo>
                <a:cubicBezTo>
                  <a:pt x="2813852" y="6102970"/>
                  <a:pt x="1551586" y="6071494"/>
                  <a:pt x="837278" y="4877588"/>
                </a:cubicBezTo>
                <a:cubicBezTo>
                  <a:pt x="529862" y="4363935"/>
                  <a:pt x="255162" y="3847185"/>
                  <a:pt x="109626" y="3329255"/>
                </a:cubicBezTo>
                <a:cubicBezTo>
                  <a:pt x="-35907" y="2811325"/>
                  <a:pt x="-52277" y="2292214"/>
                  <a:pt x="156962" y="1773839"/>
                </a:cubicBezTo>
                <a:cubicBezTo>
                  <a:pt x="296494" y="1428108"/>
                  <a:pt x="536161" y="1082881"/>
                  <a:pt x="904890" y="738354"/>
                </a:cubicBezTo>
                <a:cubicBezTo>
                  <a:pt x="1036690" y="615181"/>
                  <a:pt x="1169968" y="488910"/>
                  <a:pt x="1304592" y="36054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362A0EA-3E81-4464-94B8-70BE5870E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87883" y="0"/>
            <a:ext cx="5704117" cy="6096000"/>
          </a:xfrm>
          <a:custGeom>
            <a:avLst/>
            <a:gdLst>
              <a:gd name="connsiteX0" fmla="*/ 0 w 5704117"/>
              <a:gd name="connsiteY0" fmla="*/ 0 h 6096000"/>
              <a:gd name="connsiteX1" fmla="*/ 4562795 w 5704117"/>
              <a:gd name="connsiteY1" fmla="*/ 0 h 6096000"/>
              <a:gd name="connsiteX2" fmla="*/ 4721192 w 5704117"/>
              <a:gd name="connsiteY2" fmla="*/ 133595 h 6096000"/>
              <a:gd name="connsiteX3" fmla="*/ 5467522 w 5704117"/>
              <a:gd name="connsiteY3" fmla="*/ 1054328 h 6096000"/>
              <a:gd name="connsiteX4" fmla="*/ 5538873 w 5704117"/>
              <a:gd name="connsiteY4" fmla="*/ 2897564 h 6096000"/>
              <a:gd name="connsiteX5" fmla="*/ 4442050 w 5704117"/>
              <a:gd name="connsiteY5" fmla="*/ 4732407 h 6096000"/>
              <a:gd name="connsiteX6" fmla="*/ 93046 w 5704117"/>
              <a:gd name="connsiteY6" fmla="*/ 6082857 h 6096000"/>
              <a:gd name="connsiteX7" fmla="*/ 0 w 5704117"/>
              <a:gd name="connsiteY7" fmla="*/ 607845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  <a:gd name="connsiteX7" fmla="*/ 91440 w 5704117"/>
              <a:gd name="connsiteY7" fmla="*/ 9144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04117" h="6096000">
                <a:moveTo>
                  <a:pt x="4562795" y="0"/>
                </a:moveTo>
                <a:lnTo>
                  <a:pt x="4721192" y="133595"/>
                </a:lnTo>
                <a:cubicBezTo>
                  <a:pt x="5067135" y="440105"/>
                  <a:pt x="5309779" y="747048"/>
                  <a:pt x="5467522" y="1054328"/>
                </a:cubicBezTo>
                <a:cubicBezTo>
                  <a:pt x="5782917" y="1668625"/>
                  <a:pt x="5758242" y="2283795"/>
                  <a:pt x="5538873" y="2897564"/>
                </a:cubicBezTo>
                <a:cubicBezTo>
                  <a:pt x="5319500" y="3511334"/>
                  <a:pt x="4905433" y="4123706"/>
                  <a:pt x="4442050" y="4732407"/>
                </a:cubicBezTo>
                <a:cubicBezTo>
                  <a:pt x="3499930" y="5970384"/>
                  <a:pt x="1925433" y="6153690"/>
                  <a:pt x="93046" y="6082857"/>
                </a:cubicBezTo>
                <a:lnTo>
                  <a:pt x="0" y="607845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2C39F-ECBE-4408-AE87-C77150A24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86000"/>
            <a:ext cx="5334000" cy="381000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15000"/>
              </a:lnSpc>
            </a:pPr>
            <a:r>
              <a:rPr lang="en-US" sz="2000">
                <a:solidFill>
                  <a:srgbClr val="FFFFFF"/>
                </a:solidFill>
              </a:rPr>
              <a:t>If it is dire to report the problem, your mentee should know immediately prior to the report and be sure to tell them why you made your decision.</a:t>
            </a:r>
          </a:p>
          <a:p>
            <a:pPr>
              <a:lnSpc>
                <a:spcPct val="115000"/>
              </a:lnSpc>
            </a:pPr>
            <a:r>
              <a:rPr lang="en-US" sz="2000">
                <a:solidFill>
                  <a:srgbClr val="FFFFFF"/>
                </a:solidFill>
              </a:rPr>
              <a:t>Validate that you are on their side and that you only want what is best for them.</a:t>
            </a:r>
          </a:p>
          <a:p>
            <a:pPr>
              <a:lnSpc>
                <a:spcPct val="115000"/>
              </a:lnSpc>
            </a:pPr>
            <a:r>
              <a:rPr lang="en-US" sz="2000">
                <a:solidFill>
                  <a:srgbClr val="FFFFFF"/>
                </a:solidFill>
              </a:rPr>
              <a:t>Offer support to them in any way possible, but DO NOT make promises you cannot keep.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FE45C9-DD20-44D9-825B-09C4EDE74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5334000" cy="1524000"/>
          </a:xfrm>
        </p:spPr>
        <p:txBody>
          <a:bodyPr>
            <a:normAutofit/>
          </a:bodyPr>
          <a:lstStyle/>
          <a:p>
            <a:r>
              <a:rPr lang="en-US" sz="3200"/>
              <a:t>Deciding to Report a Problem</a:t>
            </a:r>
          </a:p>
        </p:txBody>
      </p:sp>
      <p:pic>
        <p:nvPicPr>
          <p:cNvPr id="4" name="Picture 4" descr="A picture containing cookie cutter, kitchenware&#10;&#10;Description automatically generated">
            <a:extLst>
              <a:ext uri="{FF2B5EF4-FFF2-40B4-BE49-F238E27FC236}">
                <a16:creationId xmlns:a16="http://schemas.microsoft.com/office/drawing/2014/main" id="{2388F592-260F-45D3-83C6-4E880885A3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0" y="1998345"/>
            <a:ext cx="5334000" cy="2880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853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F22FE-5567-444E-9A0A-75934524C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Recap Activity: Reflection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D045E-0265-42A1-9D84-3F319C5FA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Reflect on your training with these questions:</a:t>
            </a:r>
            <a:endParaRPr lang="en-US" dirty="0">
              <a:solidFill>
                <a:srgbClr val="FFFFFF">
                  <a:alpha val="70000"/>
                </a:srgbClr>
              </a:solidFill>
            </a:endParaRPr>
          </a:p>
          <a:p>
            <a:pPr lvl="1"/>
            <a:r>
              <a:rPr lang="en-US" dirty="0">
                <a:solidFill>
                  <a:srgbClr val="FFFFFF"/>
                </a:solidFill>
              </a:rPr>
              <a:t>How will what you've learned in this training help you in your life?</a:t>
            </a:r>
            <a:endParaRPr lang="en-US" dirty="0">
              <a:solidFill>
                <a:srgbClr val="FFFFFF">
                  <a:alpha val="70000"/>
                </a:srgbClr>
              </a:solidFill>
            </a:endParaRPr>
          </a:p>
          <a:p>
            <a:pPr lvl="1"/>
            <a:r>
              <a:rPr lang="en-US" dirty="0">
                <a:solidFill>
                  <a:srgbClr val="FFFFFF"/>
                </a:solidFill>
              </a:rPr>
              <a:t>What lessons do you think will be the most difficult to address with your mentee?</a:t>
            </a:r>
            <a:endParaRPr lang="en-US" dirty="0">
              <a:solidFill>
                <a:srgbClr val="FFFFFF">
                  <a:alpha val="70000"/>
                </a:srgbClr>
              </a:solidFill>
            </a:endParaRPr>
          </a:p>
          <a:p>
            <a:pPr lvl="1"/>
            <a:r>
              <a:rPr lang="en-US" dirty="0">
                <a:solidFill>
                  <a:srgbClr val="FFFFFF"/>
                </a:solidFill>
              </a:rPr>
              <a:t>What lesson are you most excited to address with your mentee? 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What more would you like to learn about peer mentoring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FFFF"/>
                </a:solidFill>
              </a:rPr>
              <a:t>Email your responses to Ms. Davis (khea.davis@sarasotacountyschools.net) </a:t>
            </a:r>
          </a:p>
        </p:txBody>
      </p:sp>
    </p:spTree>
    <p:extLst>
      <p:ext uri="{BB962C8B-B14F-4D97-AF65-F5344CB8AC3E}">
        <p14:creationId xmlns:p14="http://schemas.microsoft.com/office/powerpoint/2010/main" val="1624690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A13B60C-56B1-46B4-98A6-1482A52E76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31865" y="-31864"/>
            <a:ext cx="4785362" cy="4849091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024A8E9-062E-406A-BE10-CED280011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341352" y="-341351"/>
            <a:ext cx="4651297" cy="5334001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rgbClr val="F1CB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2A4F81-5E56-4DC7-B948-355EDAC65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9" y="762000"/>
            <a:ext cx="3048001" cy="2286000"/>
          </a:xfrm>
        </p:spPr>
        <p:txBody>
          <a:bodyPr anchor="b">
            <a:normAutofit/>
          </a:bodyPr>
          <a:lstStyle/>
          <a:p>
            <a:r>
              <a:rPr lang="en-US" sz="3200">
                <a:solidFill>
                  <a:srgbClr val="FFFFFF"/>
                </a:solidFill>
              </a:rPr>
              <a:t>Welcome!</a:t>
            </a:r>
            <a:br>
              <a:rPr lang="en-US" sz="3200">
                <a:solidFill>
                  <a:srgbClr val="FFFFFF"/>
                </a:solidFill>
              </a:rPr>
            </a:br>
            <a:r>
              <a:rPr lang="en-US" sz="3200">
                <a:solidFill>
                  <a:srgbClr val="FFFFFF"/>
                </a:solidFill>
                <a:latin typeface="Times"/>
                <a:cs typeface="Times"/>
              </a:rPr>
              <a:t>(get out a pen/piece of paper)</a:t>
            </a:r>
            <a:endParaRPr lang="en-US" sz="3200" cap="none">
              <a:solidFill>
                <a:srgbClr val="FFFFFF"/>
              </a:solidFill>
              <a:latin typeface="Times"/>
              <a:cs typeface="Time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91CE1F9-A6D5-445A-82A0-C08BC854ED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8189923"/>
              </p:ext>
            </p:extLst>
          </p:nvPr>
        </p:nvGraphicFramePr>
        <p:xfrm>
          <a:off x="5334000" y="762000"/>
          <a:ext cx="6096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5877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E9B86C0-FDA1-4FEB-807F-B6CA59CE89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17019" y="0"/>
            <a:ext cx="5578823" cy="6028256"/>
          </a:xfrm>
          <a:custGeom>
            <a:avLst/>
            <a:gdLst>
              <a:gd name="connsiteX0" fmla="*/ 0 w 5578823"/>
              <a:gd name="connsiteY0" fmla="*/ 0 h 6028256"/>
              <a:gd name="connsiteX1" fmla="*/ 3897606 w 5578823"/>
              <a:gd name="connsiteY1" fmla="*/ 0 h 6028256"/>
              <a:gd name="connsiteX2" fmla="*/ 4274232 w 5578823"/>
              <a:gd name="connsiteY2" fmla="*/ 360545 h 6028256"/>
              <a:gd name="connsiteX3" fmla="*/ 4673934 w 5578823"/>
              <a:gd name="connsiteY3" fmla="*/ 738354 h 6028256"/>
              <a:gd name="connsiteX4" fmla="*/ 5421862 w 5578823"/>
              <a:gd name="connsiteY4" fmla="*/ 1773839 h 6028256"/>
              <a:gd name="connsiteX5" fmla="*/ 5469198 w 5578823"/>
              <a:gd name="connsiteY5" fmla="*/ 3329255 h 6028256"/>
              <a:gd name="connsiteX6" fmla="*/ 4741546 w 5578823"/>
              <a:gd name="connsiteY6" fmla="*/ 4877588 h 6028256"/>
              <a:gd name="connsiteX7" fmla="*/ 1325600 w 5578823"/>
              <a:gd name="connsiteY7" fmla="*/ 5980388 h 6028256"/>
              <a:gd name="connsiteX8" fmla="*/ 137593 w 5578823"/>
              <a:gd name="connsiteY8" fmla="*/ 5804042 h 6028256"/>
              <a:gd name="connsiteX9" fmla="*/ 0 w 5578823"/>
              <a:gd name="connsiteY9" fmla="*/ 5760161 h 6028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578823" h="6028256">
                <a:moveTo>
                  <a:pt x="0" y="0"/>
                </a:moveTo>
                <a:lnTo>
                  <a:pt x="3897606" y="0"/>
                </a:lnTo>
                <a:lnTo>
                  <a:pt x="4274232" y="360545"/>
                </a:lnTo>
                <a:cubicBezTo>
                  <a:pt x="4408856" y="488910"/>
                  <a:pt x="4542134" y="615181"/>
                  <a:pt x="4673934" y="738354"/>
                </a:cubicBezTo>
                <a:cubicBezTo>
                  <a:pt x="5042663" y="1082881"/>
                  <a:pt x="5282330" y="1428108"/>
                  <a:pt x="5421862" y="1773839"/>
                </a:cubicBezTo>
                <a:cubicBezTo>
                  <a:pt x="5631101" y="2292214"/>
                  <a:pt x="5614731" y="2811325"/>
                  <a:pt x="5469198" y="3329255"/>
                </a:cubicBezTo>
                <a:cubicBezTo>
                  <a:pt x="5323662" y="3847185"/>
                  <a:pt x="5048962" y="4363935"/>
                  <a:pt x="4741546" y="4877588"/>
                </a:cubicBezTo>
                <a:cubicBezTo>
                  <a:pt x="4027238" y="6071494"/>
                  <a:pt x="2764972" y="6102970"/>
                  <a:pt x="1325600" y="5980388"/>
                </a:cubicBezTo>
                <a:cubicBezTo>
                  <a:pt x="903947" y="5944442"/>
                  <a:pt x="499735" y="5907589"/>
                  <a:pt x="137593" y="5804042"/>
                </a:cubicBezTo>
                <a:lnTo>
                  <a:pt x="0" y="576016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362A0EA-3E81-4464-94B8-70BE5870E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87883" y="0"/>
            <a:ext cx="5704117" cy="6096000"/>
          </a:xfrm>
          <a:custGeom>
            <a:avLst/>
            <a:gdLst>
              <a:gd name="connsiteX0" fmla="*/ 0 w 5704117"/>
              <a:gd name="connsiteY0" fmla="*/ 0 h 6096000"/>
              <a:gd name="connsiteX1" fmla="*/ 4562795 w 5704117"/>
              <a:gd name="connsiteY1" fmla="*/ 0 h 6096000"/>
              <a:gd name="connsiteX2" fmla="*/ 4721192 w 5704117"/>
              <a:gd name="connsiteY2" fmla="*/ 133595 h 6096000"/>
              <a:gd name="connsiteX3" fmla="*/ 5467522 w 5704117"/>
              <a:gd name="connsiteY3" fmla="*/ 1054328 h 6096000"/>
              <a:gd name="connsiteX4" fmla="*/ 5538873 w 5704117"/>
              <a:gd name="connsiteY4" fmla="*/ 2897564 h 6096000"/>
              <a:gd name="connsiteX5" fmla="*/ 4442050 w 5704117"/>
              <a:gd name="connsiteY5" fmla="*/ 4732407 h 6096000"/>
              <a:gd name="connsiteX6" fmla="*/ 93046 w 5704117"/>
              <a:gd name="connsiteY6" fmla="*/ 6082857 h 6096000"/>
              <a:gd name="connsiteX7" fmla="*/ 0 w 5704117"/>
              <a:gd name="connsiteY7" fmla="*/ 607845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  <a:gd name="connsiteX7" fmla="*/ 91440 w 5704117"/>
              <a:gd name="connsiteY7" fmla="*/ 9144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04117" h="6096000">
                <a:moveTo>
                  <a:pt x="4562795" y="0"/>
                </a:moveTo>
                <a:lnTo>
                  <a:pt x="4721192" y="133595"/>
                </a:lnTo>
                <a:cubicBezTo>
                  <a:pt x="5067135" y="440105"/>
                  <a:pt x="5309779" y="747048"/>
                  <a:pt x="5467522" y="1054328"/>
                </a:cubicBezTo>
                <a:cubicBezTo>
                  <a:pt x="5782917" y="1668625"/>
                  <a:pt x="5758242" y="2283795"/>
                  <a:pt x="5538873" y="2897564"/>
                </a:cubicBezTo>
                <a:cubicBezTo>
                  <a:pt x="5319500" y="3511334"/>
                  <a:pt x="4905433" y="4123706"/>
                  <a:pt x="4442050" y="4732407"/>
                </a:cubicBezTo>
                <a:cubicBezTo>
                  <a:pt x="3499930" y="5970384"/>
                  <a:pt x="1925433" y="6153690"/>
                  <a:pt x="93046" y="6082857"/>
                </a:cubicBezTo>
                <a:lnTo>
                  <a:pt x="0" y="607845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1E192-5F6D-41CD-998A-188E1386E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86000"/>
            <a:ext cx="5334000" cy="3810001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5000"/>
              </a:lnSpc>
            </a:pPr>
            <a:r>
              <a:rPr lang="en-US" sz="1500">
                <a:latin typeface="Times"/>
                <a:ea typeface="+mn-lt"/>
                <a:cs typeface="+mn-lt"/>
              </a:rPr>
              <a:t>It might be a little tough to get conversation started when you are first getting to know your mentee. Asking open-ended questions is a great way to get the ball rolling.</a:t>
            </a:r>
            <a:endParaRPr lang="en-US" sz="1500">
              <a:latin typeface="Times"/>
              <a:ea typeface="+mn-lt"/>
              <a:cs typeface="Times"/>
            </a:endParaRPr>
          </a:p>
          <a:p>
            <a:pPr>
              <a:lnSpc>
                <a:spcPct val="115000"/>
              </a:lnSpc>
            </a:pPr>
            <a:r>
              <a:rPr lang="en-US" sz="1500">
                <a:latin typeface="Times"/>
                <a:ea typeface="+mn-lt"/>
                <a:cs typeface="+mn-lt"/>
              </a:rPr>
              <a:t>A </a:t>
            </a:r>
            <a:r>
              <a:rPr lang="en-US" sz="1500" b="1">
                <a:latin typeface="Times"/>
                <a:ea typeface="+mn-lt"/>
                <a:cs typeface="+mn-lt"/>
              </a:rPr>
              <a:t>close-ended </a:t>
            </a:r>
            <a:r>
              <a:rPr lang="en-US" sz="1500">
                <a:latin typeface="Times"/>
                <a:ea typeface="+mn-lt"/>
                <a:cs typeface="+mn-lt"/>
              </a:rPr>
              <a:t>question is a question that can be answered very simply - generally with just </a:t>
            </a:r>
            <a:r>
              <a:rPr lang="en-US" sz="1500" b="1">
                <a:latin typeface="Times"/>
                <a:ea typeface="+mn-lt"/>
                <a:cs typeface="+mn-lt"/>
              </a:rPr>
              <a:t>one word</a:t>
            </a:r>
            <a:r>
              <a:rPr lang="en-US" sz="1500">
                <a:latin typeface="Times"/>
                <a:ea typeface="+mn-lt"/>
                <a:cs typeface="+mn-lt"/>
              </a:rPr>
              <a:t>, such as ‘yes’ or ‘no’.</a:t>
            </a:r>
            <a:endParaRPr lang="en-US" sz="1500">
              <a:latin typeface="Times"/>
              <a:ea typeface="+mn-lt"/>
              <a:cs typeface="Times"/>
            </a:endParaRPr>
          </a:p>
          <a:p>
            <a:pPr lvl="1">
              <a:lnSpc>
                <a:spcPct val="115000"/>
              </a:lnSpc>
            </a:pPr>
            <a:r>
              <a:rPr lang="en-US" sz="1500">
                <a:latin typeface="Times"/>
                <a:ea typeface="+mn-lt"/>
                <a:cs typeface="+mn-lt"/>
              </a:rPr>
              <a:t>Example: Do you like ice cream?</a:t>
            </a:r>
            <a:endParaRPr lang="en-US" sz="1500">
              <a:latin typeface="Times"/>
              <a:cs typeface="Times"/>
            </a:endParaRPr>
          </a:p>
          <a:p>
            <a:pPr>
              <a:lnSpc>
                <a:spcPct val="115000"/>
              </a:lnSpc>
            </a:pPr>
            <a:r>
              <a:rPr lang="en-US" sz="1500" b="1">
                <a:latin typeface="Times"/>
                <a:ea typeface="+mn-lt"/>
                <a:cs typeface="+mn-lt"/>
              </a:rPr>
              <a:t>Open-ended </a:t>
            </a:r>
            <a:r>
              <a:rPr lang="en-US" sz="1500">
                <a:latin typeface="Times"/>
                <a:ea typeface="+mn-lt"/>
                <a:cs typeface="+mn-lt"/>
              </a:rPr>
              <a:t>questions, on the other hand, tend to elicit lengthier responses. They help us ask others about their </a:t>
            </a:r>
            <a:r>
              <a:rPr lang="en-US" sz="1500" b="1">
                <a:latin typeface="Times"/>
                <a:ea typeface="+mn-lt"/>
                <a:cs typeface="+mn-lt"/>
              </a:rPr>
              <a:t>opinions </a:t>
            </a:r>
            <a:r>
              <a:rPr lang="en-US" sz="1500">
                <a:latin typeface="Times"/>
                <a:ea typeface="+mn-lt"/>
                <a:cs typeface="+mn-lt"/>
              </a:rPr>
              <a:t>and </a:t>
            </a:r>
            <a:r>
              <a:rPr lang="en-US" sz="1500" b="1">
                <a:latin typeface="Times"/>
                <a:ea typeface="+mn-lt"/>
                <a:cs typeface="+mn-lt"/>
              </a:rPr>
              <a:t>feelings </a:t>
            </a:r>
            <a:r>
              <a:rPr lang="en-US" sz="1500">
                <a:latin typeface="Times"/>
                <a:ea typeface="+mn-lt"/>
                <a:cs typeface="+mn-lt"/>
              </a:rPr>
              <a:t>and they can often lead the way to deeper conversation.</a:t>
            </a:r>
            <a:endParaRPr lang="en-US" sz="1500">
              <a:latin typeface="Avenir Next LT Pro"/>
              <a:ea typeface="+mn-lt"/>
              <a:cs typeface="+mn-lt"/>
            </a:endParaRPr>
          </a:p>
          <a:p>
            <a:pPr lvl="1">
              <a:lnSpc>
                <a:spcPct val="115000"/>
              </a:lnSpc>
            </a:pPr>
            <a:r>
              <a:rPr lang="en-US" sz="1500">
                <a:latin typeface="Times"/>
                <a:ea typeface="+mn-lt"/>
                <a:cs typeface="+mn-lt"/>
              </a:rPr>
              <a:t>Example: How did you meet your best friend</a:t>
            </a:r>
            <a:r>
              <a:rPr lang="en-US" sz="1500">
                <a:ea typeface="+mn-lt"/>
                <a:cs typeface="+mn-lt"/>
              </a:rPr>
              <a:t>?</a:t>
            </a:r>
            <a:endParaRPr lang="en-US" sz="15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5C0C36-34EC-499C-8D18-8F38E9044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5334000" cy="1524000"/>
          </a:xfrm>
        </p:spPr>
        <p:txBody>
          <a:bodyPr>
            <a:normAutofit/>
          </a:bodyPr>
          <a:lstStyle/>
          <a:p>
            <a:r>
              <a:rPr lang="en-US" sz="3200"/>
              <a:t>Open and Close Ended Questions</a:t>
            </a:r>
          </a:p>
        </p:txBody>
      </p:sp>
    </p:spTree>
    <p:extLst>
      <p:ext uri="{BB962C8B-B14F-4D97-AF65-F5344CB8AC3E}">
        <p14:creationId xmlns:p14="http://schemas.microsoft.com/office/powerpoint/2010/main" val="760529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05804E6-08AA-49E9-AD30-149FDD3DD4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3802" y="832508"/>
            <a:ext cx="4448352" cy="6025492"/>
          </a:xfrm>
          <a:custGeom>
            <a:avLst/>
            <a:gdLst>
              <a:gd name="connsiteX0" fmla="*/ 3173139 w 4448352"/>
              <a:gd name="connsiteY0" fmla="*/ 74 h 6025492"/>
              <a:gd name="connsiteX1" fmla="*/ 3840337 w 4448352"/>
              <a:gd name="connsiteY1" fmla="*/ 136997 h 6025492"/>
              <a:gd name="connsiteX2" fmla="*/ 4400480 w 4448352"/>
              <a:gd name="connsiteY2" fmla="*/ 1061406 h 6025492"/>
              <a:gd name="connsiteX3" fmla="*/ 3812207 w 4448352"/>
              <a:gd name="connsiteY3" fmla="*/ 2268177 h 6025492"/>
              <a:gd name="connsiteX4" fmla="*/ 2566852 w 4448352"/>
              <a:gd name="connsiteY4" fmla="*/ 4362395 h 6025492"/>
              <a:gd name="connsiteX5" fmla="*/ 1381603 w 4448352"/>
              <a:gd name="connsiteY5" fmla="*/ 6002073 h 6025492"/>
              <a:gd name="connsiteX6" fmla="*/ 1358105 w 4448352"/>
              <a:gd name="connsiteY6" fmla="*/ 6025492 h 6025492"/>
              <a:gd name="connsiteX7" fmla="*/ 147593 w 4448352"/>
              <a:gd name="connsiteY7" fmla="*/ 6025492 h 6025492"/>
              <a:gd name="connsiteX8" fmla="*/ 135095 w 4448352"/>
              <a:gd name="connsiteY8" fmla="*/ 5970139 h 6025492"/>
              <a:gd name="connsiteX9" fmla="*/ 989 w 4448352"/>
              <a:gd name="connsiteY9" fmla="*/ 3558990 h 6025492"/>
              <a:gd name="connsiteX10" fmla="*/ 134613 w 4448352"/>
              <a:gd name="connsiteY10" fmla="*/ 2769335 h 6025492"/>
              <a:gd name="connsiteX11" fmla="*/ 812398 w 4448352"/>
              <a:gd name="connsiteY11" fmla="*/ 1669996 h 6025492"/>
              <a:gd name="connsiteX12" fmla="*/ 1830565 w 4448352"/>
              <a:gd name="connsiteY12" fmla="*/ 638164 h 6025492"/>
              <a:gd name="connsiteX13" fmla="*/ 3173139 w 4448352"/>
              <a:gd name="connsiteY13" fmla="*/ 74 h 6025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448352" h="6025492">
                <a:moveTo>
                  <a:pt x="3173139" y="74"/>
                </a:moveTo>
                <a:cubicBezTo>
                  <a:pt x="3404376" y="2427"/>
                  <a:pt x="3621702" y="61078"/>
                  <a:pt x="3840337" y="136997"/>
                </a:cubicBezTo>
                <a:cubicBezTo>
                  <a:pt x="4230681" y="272614"/>
                  <a:pt x="4578505" y="404218"/>
                  <a:pt x="4400480" y="1061406"/>
                </a:cubicBezTo>
                <a:cubicBezTo>
                  <a:pt x="4294008" y="1454598"/>
                  <a:pt x="4050152" y="1868133"/>
                  <a:pt x="3812207" y="2268177"/>
                </a:cubicBezTo>
                <a:cubicBezTo>
                  <a:pt x="3397090" y="2966250"/>
                  <a:pt x="2981970" y="3664324"/>
                  <a:pt x="2566852" y="4362395"/>
                </a:cubicBezTo>
                <a:cubicBezTo>
                  <a:pt x="2261941" y="4875091"/>
                  <a:pt x="1813643" y="5542665"/>
                  <a:pt x="1381603" y="6002073"/>
                </a:cubicBezTo>
                <a:lnTo>
                  <a:pt x="1358105" y="6025492"/>
                </a:lnTo>
                <a:lnTo>
                  <a:pt x="147593" y="6025492"/>
                </a:lnTo>
                <a:lnTo>
                  <a:pt x="135095" y="5970139"/>
                </a:lnTo>
                <a:cubicBezTo>
                  <a:pt x="3334" y="5264474"/>
                  <a:pt x="25734" y="4338079"/>
                  <a:pt x="989" y="3558990"/>
                </a:cubicBezTo>
                <a:cubicBezTo>
                  <a:pt x="-7696" y="3286585"/>
                  <a:pt x="41149" y="3024098"/>
                  <a:pt x="134613" y="2769335"/>
                </a:cubicBezTo>
                <a:cubicBezTo>
                  <a:pt x="274734" y="2387350"/>
                  <a:pt x="515201" y="2023048"/>
                  <a:pt x="812398" y="1669996"/>
                </a:cubicBezTo>
                <a:cubicBezTo>
                  <a:pt x="1109596" y="1316945"/>
                  <a:pt x="1463524" y="975145"/>
                  <a:pt x="1830565" y="638164"/>
                </a:cubicBezTo>
                <a:cubicBezTo>
                  <a:pt x="2363706" y="148617"/>
                  <a:pt x="2787743" y="-3847"/>
                  <a:pt x="3173139" y="7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24ECFA8-BE37-446C-B1BD-88D2981B6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197" y="533400"/>
            <a:ext cx="5085498" cy="6329048"/>
          </a:xfrm>
          <a:custGeom>
            <a:avLst/>
            <a:gdLst>
              <a:gd name="connsiteX0" fmla="*/ 3173139 w 4448352"/>
              <a:gd name="connsiteY0" fmla="*/ 74 h 6025492"/>
              <a:gd name="connsiteX1" fmla="*/ 3840337 w 4448352"/>
              <a:gd name="connsiteY1" fmla="*/ 136997 h 6025492"/>
              <a:gd name="connsiteX2" fmla="*/ 4400480 w 4448352"/>
              <a:gd name="connsiteY2" fmla="*/ 1061406 h 6025492"/>
              <a:gd name="connsiteX3" fmla="*/ 3812207 w 4448352"/>
              <a:gd name="connsiteY3" fmla="*/ 2268177 h 6025492"/>
              <a:gd name="connsiteX4" fmla="*/ 2566852 w 4448352"/>
              <a:gd name="connsiteY4" fmla="*/ 4362395 h 6025492"/>
              <a:gd name="connsiteX5" fmla="*/ 1381603 w 4448352"/>
              <a:gd name="connsiteY5" fmla="*/ 6002073 h 6025492"/>
              <a:gd name="connsiteX6" fmla="*/ 1358105 w 4448352"/>
              <a:gd name="connsiteY6" fmla="*/ 6025492 h 6025492"/>
              <a:gd name="connsiteX7" fmla="*/ 147593 w 4448352"/>
              <a:gd name="connsiteY7" fmla="*/ 6025492 h 6025492"/>
              <a:gd name="connsiteX8" fmla="*/ 135095 w 4448352"/>
              <a:gd name="connsiteY8" fmla="*/ 5970139 h 6025492"/>
              <a:gd name="connsiteX9" fmla="*/ 989 w 4448352"/>
              <a:gd name="connsiteY9" fmla="*/ 3558990 h 6025492"/>
              <a:gd name="connsiteX10" fmla="*/ 134613 w 4448352"/>
              <a:gd name="connsiteY10" fmla="*/ 2769335 h 6025492"/>
              <a:gd name="connsiteX11" fmla="*/ 812398 w 4448352"/>
              <a:gd name="connsiteY11" fmla="*/ 1669996 h 6025492"/>
              <a:gd name="connsiteX12" fmla="*/ 1830565 w 4448352"/>
              <a:gd name="connsiteY12" fmla="*/ 638164 h 6025492"/>
              <a:gd name="connsiteX13" fmla="*/ 3173139 w 4448352"/>
              <a:gd name="connsiteY13" fmla="*/ 74 h 6025492"/>
              <a:gd name="connsiteX0" fmla="*/ 147593 w 4448352"/>
              <a:gd name="connsiteY0" fmla="*/ 6025492 h 6112608"/>
              <a:gd name="connsiteX1" fmla="*/ 135095 w 4448352"/>
              <a:gd name="connsiteY1" fmla="*/ 5970139 h 6112608"/>
              <a:gd name="connsiteX2" fmla="*/ 989 w 4448352"/>
              <a:gd name="connsiteY2" fmla="*/ 3558990 h 6112608"/>
              <a:gd name="connsiteX3" fmla="*/ 134613 w 4448352"/>
              <a:gd name="connsiteY3" fmla="*/ 2769335 h 6112608"/>
              <a:gd name="connsiteX4" fmla="*/ 812398 w 4448352"/>
              <a:gd name="connsiteY4" fmla="*/ 1669996 h 6112608"/>
              <a:gd name="connsiteX5" fmla="*/ 1830565 w 4448352"/>
              <a:gd name="connsiteY5" fmla="*/ 638164 h 6112608"/>
              <a:gd name="connsiteX6" fmla="*/ 3173139 w 4448352"/>
              <a:gd name="connsiteY6" fmla="*/ 74 h 6112608"/>
              <a:gd name="connsiteX7" fmla="*/ 3840337 w 4448352"/>
              <a:gd name="connsiteY7" fmla="*/ 136997 h 6112608"/>
              <a:gd name="connsiteX8" fmla="*/ 4400480 w 4448352"/>
              <a:gd name="connsiteY8" fmla="*/ 1061406 h 6112608"/>
              <a:gd name="connsiteX9" fmla="*/ 3812207 w 4448352"/>
              <a:gd name="connsiteY9" fmla="*/ 2268177 h 6112608"/>
              <a:gd name="connsiteX10" fmla="*/ 2566852 w 4448352"/>
              <a:gd name="connsiteY10" fmla="*/ 4362395 h 6112608"/>
              <a:gd name="connsiteX11" fmla="*/ 1381603 w 4448352"/>
              <a:gd name="connsiteY11" fmla="*/ 6002073 h 6112608"/>
              <a:gd name="connsiteX12" fmla="*/ 1457187 w 4448352"/>
              <a:gd name="connsiteY12" fmla="*/ 6112608 h 6112608"/>
              <a:gd name="connsiteX0" fmla="*/ 147593 w 4448352"/>
              <a:gd name="connsiteY0" fmla="*/ 6025492 h 6025492"/>
              <a:gd name="connsiteX1" fmla="*/ 135095 w 4448352"/>
              <a:gd name="connsiteY1" fmla="*/ 5970139 h 6025492"/>
              <a:gd name="connsiteX2" fmla="*/ 989 w 4448352"/>
              <a:gd name="connsiteY2" fmla="*/ 3558990 h 6025492"/>
              <a:gd name="connsiteX3" fmla="*/ 134613 w 4448352"/>
              <a:gd name="connsiteY3" fmla="*/ 2769335 h 6025492"/>
              <a:gd name="connsiteX4" fmla="*/ 812398 w 4448352"/>
              <a:gd name="connsiteY4" fmla="*/ 1669996 h 6025492"/>
              <a:gd name="connsiteX5" fmla="*/ 1830565 w 4448352"/>
              <a:gd name="connsiteY5" fmla="*/ 638164 h 6025492"/>
              <a:gd name="connsiteX6" fmla="*/ 3173139 w 4448352"/>
              <a:gd name="connsiteY6" fmla="*/ 74 h 6025492"/>
              <a:gd name="connsiteX7" fmla="*/ 3840337 w 4448352"/>
              <a:gd name="connsiteY7" fmla="*/ 136997 h 6025492"/>
              <a:gd name="connsiteX8" fmla="*/ 4400480 w 4448352"/>
              <a:gd name="connsiteY8" fmla="*/ 1061406 h 6025492"/>
              <a:gd name="connsiteX9" fmla="*/ 3812207 w 4448352"/>
              <a:gd name="connsiteY9" fmla="*/ 2268177 h 6025492"/>
              <a:gd name="connsiteX10" fmla="*/ 2566852 w 4448352"/>
              <a:gd name="connsiteY10" fmla="*/ 4362395 h 6025492"/>
              <a:gd name="connsiteX11" fmla="*/ 1381603 w 4448352"/>
              <a:gd name="connsiteY11" fmla="*/ 6002073 h 6025492"/>
              <a:gd name="connsiteX0" fmla="*/ 147593 w 4448352"/>
              <a:gd name="connsiteY0" fmla="*/ 6025492 h 6029730"/>
              <a:gd name="connsiteX1" fmla="*/ 135095 w 4448352"/>
              <a:gd name="connsiteY1" fmla="*/ 5970139 h 6029730"/>
              <a:gd name="connsiteX2" fmla="*/ 989 w 4448352"/>
              <a:gd name="connsiteY2" fmla="*/ 3558990 h 6029730"/>
              <a:gd name="connsiteX3" fmla="*/ 134613 w 4448352"/>
              <a:gd name="connsiteY3" fmla="*/ 2769335 h 6029730"/>
              <a:gd name="connsiteX4" fmla="*/ 812398 w 4448352"/>
              <a:gd name="connsiteY4" fmla="*/ 1669996 h 6029730"/>
              <a:gd name="connsiteX5" fmla="*/ 1830565 w 4448352"/>
              <a:gd name="connsiteY5" fmla="*/ 638164 h 6029730"/>
              <a:gd name="connsiteX6" fmla="*/ 3173139 w 4448352"/>
              <a:gd name="connsiteY6" fmla="*/ 74 h 6029730"/>
              <a:gd name="connsiteX7" fmla="*/ 3840337 w 4448352"/>
              <a:gd name="connsiteY7" fmla="*/ 136997 h 6029730"/>
              <a:gd name="connsiteX8" fmla="*/ 4400480 w 4448352"/>
              <a:gd name="connsiteY8" fmla="*/ 1061406 h 6029730"/>
              <a:gd name="connsiteX9" fmla="*/ 3812207 w 4448352"/>
              <a:gd name="connsiteY9" fmla="*/ 2268177 h 6029730"/>
              <a:gd name="connsiteX10" fmla="*/ 2566852 w 4448352"/>
              <a:gd name="connsiteY10" fmla="*/ 4362395 h 6029730"/>
              <a:gd name="connsiteX11" fmla="*/ 1397330 w 4448352"/>
              <a:gd name="connsiteY11" fmla="*/ 6029730 h 6029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448352" h="6029730">
                <a:moveTo>
                  <a:pt x="147593" y="6025492"/>
                </a:moveTo>
                <a:lnTo>
                  <a:pt x="135095" y="5970139"/>
                </a:lnTo>
                <a:cubicBezTo>
                  <a:pt x="3334" y="5264474"/>
                  <a:pt x="25734" y="4338079"/>
                  <a:pt x="989" y="3558990"/>
                </a:cubicBezTo>
                <a:cubicBezTo>
                  <a:pt x="-7696" y="3286585"/>
                  <a:pt x="41149" y="3024098"/>
                  <a:pt x="134613" y="2769335"/>
                </a:cubicBezTo>
                <a:cubicBezTo>
                  <a:pt x="274734" y="2387350"/>
                  <a:pt x="515201" y="2023048"/>
                  <a:pt x="812398" y="1669996"/>
                </a:cubicBezTo>
                <a:cubicBezTo>
                  <a:pt x="1109596" y="1316945"/>
                  <a:pt x="1463524" y="975145"/>
                  <a:pt x="1830565" y="638164"/>
                </a:cubicBezTo>
                <a:cubicBezTo>
                  <a:pt x="2363706" y="148617"/>
                  <a:pt x="2787743" y="-3847"/>
                  <a:pt x="3173139" y="74"/>
                </a:cubicBezTo>
                <a:cubicBezTo>
                  <a:pt x="3404376" y="2427"/>
                  <a:pt x="3621702" y="61078"/>
                  <a:pt x="3840337" y="136997"/>
                </a:cubicBezTo>
                <a:cubicBezTo>
                  <a:pt x="4230681" y="272614"/>
                  <a:pt x="4578505" y="404218"/>
                  <a:pt x="4400480" y="1061406"/>
                </a:cubicBezTo>
                <a:cubicBezTo>
                  <a:pt x="4294008" y="1454598"/>
                  <a:pt x="4050152" y="1868133"/>
                  <a:pt x="3812207" y="2268177"/>
                </a:cubicBezTo>
                <a:cubicBezTo>
                  <a:pt x="3397089" y="2966250"/>
                  <a:pt x="2969331" y="3735470"/>
                  <a:pt x="2566852" y="4362395"/>
                </a:cubicBezTo>
                <a:cubicBezTo>
                  <a:pt x="2164373" y="4989320"/>
                  <a:pt x="1829370" y="5570322"/>
                  <a:pt x="1397330" y="6029730"/>
                </a:cubicBez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00D3C-5DC4-49EA-81E2-CA5C81C38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4191" y="2479344"/>
            <a:ext cx="6105810" cy="361665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15000"/>
              </a:lnSpc>
            </a:pPr>
            <a:r>
              <a:rPr lang="en-US" sz="1600">
                <a:solidFill>
                  <a:srgbClr val="FFFFFF"/>
                </a:solidFill>
                <a:latin typeface="Times"/>
                <a:ea typeface="+mn-lt"/>
                <a:cs typeface="+mn-lt"/>
              </a:rPr>
              <a:t>Active listening is a way of listening that affirms the speaker and lets them know that you are interested and that you understand.</a:t>
            </a:r>
            <a:endParaRPr lang="en-US" sz="1600">
              <a:solidFill>
                <a:srgbClr val="FFFFFF"/>
              </a:solidFill>
              <a:latin typeface="Times"/>
              <a:ea typeface="+mn-lt"/>
              <a:cs typeface="Times"/>
            </a:endParaRPr>
          </a:p>
          <a:p>
            <a:pPr lvl="1">
              <a:lnSpc>
                <a:spcPct val="115000"/>
              </a:lnSpc>
            </a:pPr>
            <a:r>
              <a:rPr lang="en-US" sz="1600">
                <a:solidFill>
                  <a:srgbClr val="FFFFFF"/>
                </a:solidFill>
                <a:latin typeface="Times"/>
                <a:ea typeface="+mn-lt"/>
                <a:cs typeface="+mn-lt"/>
              </a:rPr>
              <a:t>To practice active listening, try out the following tips:</a:t>
            </a:r>
            <a:endParaRPr lang="en-US" sz="1600">
              <a:solidFill>
                <a:srgbClr val="FFFFFF"/>
              </a:solidFill>
              <a:latin typeface="Times"/>
              <a:ea typeface="+mn-lt"/>
              <a:cs typeface="Times"/>
            </a:endParaRPr>
          </a:p>
          <a:p>
            <a:pPr lvl="1">
              <a:lnSpc>
                <a:spcPct val="115000"/>
              </a:lnSpc>
            </a:pPr>
            <a:r>
              <a:rPr lang="en-US" sz="1600" b="1">
                <a:solidFill>
                  <a:srgbClr val="FFFFFF"/>
                </a:solidFill>
                <a:latin typeface="Times"/>
                <a:ea typeface="+mn-lt"/>
                <a:cs typeface="+mn-lt"/>
              </a:rPr>
              <a:t>Paraphrase </a:t>
            </a:r>
            <a:r>
              <a:rPr lang="en-US" sz="1600">
                <a:solidFill>
                  <a:srgbClr val="FFFFFF"/>
                </a:solidFill>
                <a:latin typeface="Times"/>
                <a:ea typeface="+mn-lt"/>
                <a:cs typeface="+mn-lt"/>
              </a:rPr>
              <a:t>what your mentee has said to make sure you understand. Say, “What I’m hearing is… Do I have that right?”</a:t>
            </a:r>
            <a:endParaRPr lang="en-US" sz="1600">
              <a:solidFill>
                <a:srgbClr val="FFFFFF"/>
              </a:solidFill>
              <a:latin typeface="Times"/>
              <a:ea typeface="+mn-lt"/>
              <a:cs typeface="Times"/>
            </a:endParaRPr>
          </a:p>
          <a:p>
            <a:pPr lvl="1">
              <a:lnSpc>
                <a:spcPct val="115000"/>
              </a:lnSpc>
            </a:pPr>
            <a:r>
              <a:rPr lang="en-US" sz="1600">
                <a:solidFill>
                  <a:srgbClr val="FFFFFF"/>
                </a:solidFill>
                <a:latin typeface="Times"/>
                <a:ea typeface="+mn-lt"/>
                <a:cs typeface="+mn-lt"/>
              </a:rPr>
              <a:t>Lean in, nod, and maintain eye contact. Use appropriate facial expressions and gestures. Keep a calm and </a:t>
            </a:r>
            <a:r>
              <a:rPr lang="en-US" sz="1600" b="1">
                <a:solidFill>
                  <a:srgbClr val="FFFFFF"/>
                </a:solidFill>
                <a:latin typeface="Times"/>
                <a:ea typeface="+mn-lt"/>
                <a:cs typeface="+mn-lt"/>
              </a:rPr>
              <a:t>composed posture </a:t>
            </a:r>
            <a:r>
              <a:rPr lang="en-US" sz="1600">
                <a:solidFill>
                  <a:srgbClr val="FFFFFF"/>
                </a:solidFill>
                <a:latin typeface="Times"/>
                <a:ea typeface="+mn-lt"/>
                <a:cs typeface="+mn-lt"/>
              </a:rPr>
              <a:t>and don’t fiddle with anything that could distract you (phone).</a:t>
            </a:r>
            <a:endParaRPr lang="en-US" sz="1600">
              <a:solidFill>
                <a:srgbClr val="FFFFFF"/>
              </a:solidFill>
              <a:latin typeface="Times"/>
              <a:ea typeface="+mn-lt"/>
              <a:cs typeface="Times"/>
            </a:endParaRPr>
          </a:p>
          <a:p>
            <a:pPr lvl="1">
              <a:lnSpc>
                <a:spcPct val="115000"/>
              </a:lnSpc>
            </a:pPr>
            <a:r>
              <a:rPr lang="en-US" sz="1600">
                <a:solidFill>
                  <a:srgbClr val="FFFFFF"/>
                </a:solidFill>
                <a:latin typeface="Times"/>
                <a:ea typeface="+mn-lt"/>
                <a:cs typeface="+mn-lt"/>
              </a:rPr>
              <a:t>While your mentee is speaking, don’t think about your response or the next question you want to ask. </a:t>
            </a:r>
            <a:r>
              <a:rPr lang="en-US" sz="1600" b="1">
                <a:solidFill>
                  <a:srgbClr val="FFFFFF"/>
                </a:solidFill>
                <a:latin typeface="Times"/>
                <a:ea typeface="+mn-lt"/>
                <a:cs typeface="+mn-lt"/>
              </a:rPr>
              <a:t>Just listen</a:t>
            </a:r>
            <a:r>
              <a:rPr lang="en-US" sz="1600">
                <a:solidFill>
                  <a:srgbClr val="FFFFFF"/>
                </a:solidFill>
                <a:latin typeface="Times"/>
                <a:ea typeface="+mn-lt"/>
                <a:cs typeface="+mn-lt"/>
              </a:rPr>
              <a:t>.</a:t>
            </a:r>
            <a:endParaRPr lang="en-US" sz="1600">
              <a:solidFill>
                <a:srgbClr val="FFFFFF"/>
              </a:solidFill>
              <a:latin typeface="Times"/>
              <a:cs typeface="Times"/>
            </a:endParaRPr>
          </a:p>
          <a:p>
            <a:pPr>
              <a:lnSpc>
                <a:spcPct val="115000"/>
              </a:lnSpc>
            </a:pPr>
            <a:endParaRPr lang="en-US" sz="13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E12755-77F1-47F3-A13C-FDE737EA5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0668" y="1160050"/>
            <a:ext cx="5969332" cy="693771"/>
          </a:xfrm>
        </p:spPr>
        <p:txBody>
          <a:bodyPr anchor="t">
            <a:normAutofit/>
          </a:bodyPr>
          <a:lstStyle/>
          <a:p>
            <a:r>
              <a:rPr lang="en-US" sz="3200"/>
              <a:t>Active Listening</a:t>
            </a:r>
          </a:p>
        </p:txBody>
      </p:sp>
    </p:spTree>
    <p:extLst>
      <p:ext uri="{BB962C8B-B14F-4D97-AF65-F5344CB8AC3E}">
        <p14:creationId xmlns:p14="http://schemas.microsoft.com/office/powerpoint/2010/main" val="3774813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5DE4B-CA45-4122-AD84-49EB9A68B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Body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E30AD-D54B-49A9-BBB2-397E66625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Body language refers to all of the ways that we communicate with others without using words. </a:t>
            </a:r>
            <a:endParaRPr lang="en-US">
              <a:solidFill>
                <a:srgbClr val="FFFFFF"/>
              </a:solidFill>
            </a:endParaRPr>
          </a:p>
          <a:p>
            <a:pPr lvl="1"/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It  is very important, therefore, to make sure you are sending the right messages to your mentee through body language.</a:t>
            </a:r>
            <a:endParaRPr lang="en-US">
              <a:solidFill>
                <a:srgbClr val="FFFFFF"/>
              </a:solidFill>
            </a:endParaRPr>
          </a:p>
          <a:p>
            <a:r>
              <a:rPr lang="en-US">
                <a:ea typeface="+mn-lt"/>
                <a:cs typeface="+mn-lt"/>
              </a:rPr>
              <a:t>A few good tips for good body language are considered “Active Listening,” such as leaning forward and maintaining eye contact. </a:t>
            </a:r>
            <a:endParaRPr lang="en-US"/>
          </a:p>
          <a:p>
            <a:pPr lvl="1"/>
            <a:r>
              <a:rPr lang="en-US" b="1">
                <a:solidFill>
                  <a:srgbClr val="FFFFFF"/>
                </a:solidFill>
                <a:ea typeface="+mn-lt"/>
                <a:cs typeface="+mn-lt"/>
              </a:rPr>
              <a:t>Pay attention to your posture 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when interacting with your mentee. Posture can inflict more meaning than you may think. These can include interest, alertness, etc.</a:t>
            </a:r>
            <a:endParaRPr lang="en-US">
              <a:solidFill>
                <a:srgbClr val="FFFFFF"/>
              </a:solidFill>
            </a:endParaRPr>
          </a:p>
          <a:p>
            <a:pPr lvl="1"/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Try to keep your body open and relaxed</a:t>
            </a:r>
            <a:endParaRPr lang="en-US">
              <a:solidFill>
                <a:srgbClr val="FFFFFF"/>
              </a:solidFill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313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513FB-301E-4E50-BCFD-FE1F6F5BE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53" y="-145915"/>
            <a:ext cx="10668000" cy="1524000"/>
          </a:xfrm>
        </p:spPr>
        <p:txBody>
          <a:bodyPr/>
          <a:lstStyle/>
          <a:p>
            <a:r>
              <a:rPr lang="en-US"/>
              <a:t>"I" Statements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A1B33C-E864-439B-A1CC-D67F9CD53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53" y="1013298"/>
            <a:ext cx="6047362" cy="5585274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>
              <a:buFont typeface="Arial"/>
              <a:buChar char="•"/>
            </a:pP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“I” statements are sentences that start with an expression of your </a:t>
            </a:r>
            <a:r>
              <a:rPr lang="en-US" b="1">
                <a:solidFill>
                  <a:srgbClr val="FFFFFF"/>
                </a:solidFill>
                <a:ea typeface="+mn-lt"/>
                <a:cs typeface="+mn-lt"/>
              </a:rPr>
              <a:t>personal opinion.</a:t>
            </a:r>
            <a:endParaRPr lang="en-US" b="1">
              <a:solidFill>
                <a:srgbClr val="FFFFFF"/>
              </a:solidFill>
            </a:endParaRPr>
          </a:p>
          <a:p>
            <a:pPr>
              <a:buFont typeface="Arial"/>
              <a:buChar char="•"/>
            </a:pP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You can only be sure of your own feelings – never those of others. </a:t>
            </a:r>
            <a:endParaRPr lang="en-US">
              <a:solidFill>
                <a:srgbClr val="FFFFFF"/>
              </a:solidFill>
            </a:endParaRPr>
          </a:p>
          <a:p>
            <a:pPr>
              <a:buFont typeface="Arial"/>
              <a:buChar char="•"/>
            </a:pP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Using an “I” statement to clarify where your opinions come from </a:t>
            </a:r>
            <a:r>
              <a:rPr lang="en-US" b="1">
                <a:solidFill>
                  <a:srgbClr val="FFFFFF"/>
                </a:solidFill>
                <a:ea typeface="+mn-lt"/>
                <a:cs typeface="+mn-lt"/>
              </a:rPr>
              <a:t>ensures that you don’t offend anyone 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by speaking </a:t>
            </a:r>
            <a:r>
              <a:rPr lang="en-US" i="1">
                <a:solidFill>
                  <a:srgbClr val="FFFFFF"/>
                </a:solidFill>
                <a:ea typeface="+mn-lt"/>
                <a:cs typeface="+mn-lt"/>
              </a:rPr>
              <a:t>for 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them.</a:t>
            </a:r>
            <a:endParaRPr lang="en-US">
              <a:solidFill>
                <a:srgbClr val="FFFFFF"/>
              </a:solidFill>
            </a:endParaRPr>
          </a:p>
          <a:p>
            <a:pPr marL="971550" lvl="1" indent="-285750">
              <a:buFont typeface="Arial"/>
              <a:buChar char="•"/>
            </a:pP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Ex: Instead of saying “</a:t>
            </a:r>
            <a:r>
              <a:rPr lang="en-US" b="1">
                <a:solidFill>
                  <a:srgbClr val="FFFFFF"/>
                </a:solidFill>
                <a:ea typeface="+mn-lt"/>
                <a:cs typeface="+mn-lt"/>
              </a:rPr>
              <a:t>You 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hate math!” try saying something like “</a:t>
            </a:r>
            <a:r>
              <a:rPr lang="en-US" b="1">
                <a:solidFill>
                  <a:srgbClr val="FFFFFF"/>
                </a:solidFill>
                <a:ea typeface="+mn-lt"/>
                <a:cs typeface="+mn-lt"/>
              </a:rPr>
              <a:t>I noticed that you 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seemed frustrated while doing your math homework the other day, could you tell me about that?”</a:t>
            </a:r>
            <a:endParaRPr lang="en-US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US">
              <a:solidFill>
                <a:srgbClr val="FFFFFF">
                  <a:alpha val="70000"/>
                </a:srgb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270A97-F983-4DE6-A9FD-6E3F9D757FE3}"/>
              </a:ext>
            </a:extLst>
          </p:cNvPr>
          <p:cNvSpPr txBox="1"/>
          <p:nvPr/>
        </p:nvSpPr>
        <p:spPr>
          <a:xfrm>
            <a:off x="6605081" y="1011677"/>
            <a:ext cx="5393986" cy="42473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>
                <a:ea typeface="+mn-lt"/>
                <a:cs typeface="+mn-lt"/>
              </a:rPr>
              <a:t>Using “I” statements can be particularly useful during a conflict. </a:t>
            </a:r>
            <a:endParaRPr lang="en-US"/>
          </a:p>
          <a:p>
            <a:pPr marL="285750" indent="-285750" algn="just">
              <a:buFont typeface="Arial"/>
              <a:buChar char="•"/>
            </a:pPr>
            <a:r>
              <a:rPr lang="en-US">
                <a:ea typeface="+mn-lt"/>
                <a:cs typeface="+mn-lt"/>
              </a:rPr>
              <a:t>Instead of sounding accusatory, which could make things worse, it will help you  </a:t>
            </a:r>
            <a:r>
              <a:rPr lang="en-US" b="1">
                <a:ea typeface="+mn-lt"/>
                <a:cs typeface="+mn-lt"/>
              </a:rPr>
              <a:t>understand your mentee’s perspectives</a:t>
            </a:r>
            <a:r>
              <a:rPr lang="en-US">
                <a:ea typeface="+mn-lt"/>
                <a:cs typeface="+mn-lt"/>
              </a:rPr>
              <a:t>.</a:t>
            </a:r>
            <a:endParaRPr lang="en-US"/>
          </a:p>
          <a:p>
            <a:pPr lvl="1" algn="just"/>
            <a:br>
              <a:rPr lang="en-US"/>
            </a:br>
            <a:endParaRPr lang="en-US"/>
          </a:p>
          <a:p>
            <a:pPr marL="285750" indent="-285750" algn="just">
              <a:buFont typeface="Arial"/>
              <a:buChar char="•"/>
            </a:pPr>
            <a:r>
              <a:rPr lang="en-US">
                <a:ea typeface="+mn-lt"/>
                <a:cs typeface="+mn-lt"/>
              </a:rPr>
              <a:t>As you can see, </a:t>
            </a:r>
            <a:r>
              <a:rPr lang="en-US" b="1">
                <a:ea typeface="+mn-lt"/>
                <a:cs typeface="+mn-lt"/>
              </a:rPr>
              <a:t>“I” statements enable you to learn </a:t>
            </a:r>
            <a:r>
              <a:rPr lang="en-US">
                <a:ea typeface="+mn-lt"/>
                <a:cs typeface="+mn-lt"/>
              </a:rPr>
              <a:t>about your mentee. </a:t>
            </a:r>
            <a:endParaRPr lang="en-US"/>
          </a:p>
          <a:p>
            <a:pPr marL="285750" indent="-285750" algn="just">
              <a:buFont typeface="Arial"/>
              <a:buChar char="•"/>
            </a:pPr>
            <a:r>
              <a:rPr lang="en-US">
                <a:ea typeface="+mn-lt"/>
                <a:cs typeface="+mn-lt"/>
              </a:rPr>
              <a:t>The first “you” statement in each example only shows the mentor’s assumptions about the mentee. Nothing is learned and conversation is turned into a conflict.</a:t>
            </a:r>
            <a:endParaRPr lang="en-US"/>
          </a:p>
          <a:p>
            <a:pPr algn="l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508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55490-D132-4827-A098-9E7BB5606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Practice “I”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5D096-6761-432F-A5F0-84E509A855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With a partner, choose two of the scenarios below to role play. Be sure you respond using “I” Statements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Your mentee keeps failing tests and refuses to do homework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Your mentee has been caught skipping class to go to both lunches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Your mentee thinks you are unable to help them with a subject that you excel 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Your mentee earned all As and a D on their report card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Your mentee is nervous about a performance or audition.</a:t>
            </a:r>
          </a:p>
        </p:txBody>
      </p:sp>
    </p:spTree>
    <p:extLst>
      <p:ext uri="{BB962C8B-B14F-4D97-AF65-F5344CB8AC3E}">
        <p14:creationId xmlns:p14="http://schemas.microsoft.com/office/powerpoint/2010/main" val="3828192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3792C-0668-4844-B68B-7F46958F5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Giving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A8A76-25B4-45C1-9CD0-36CC0DD4D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86000"/>
            <a:ext cx="11228716" cy="435004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When giving feedback to your mentee it could be received as either positive or negative. </a:t>
            </a:r>
          </a:p>
          <a:p>
            <a:r>
              <a:rPr lang="en-US" dirty="0">
                <a:solidFill>
                  <a:srgbClr val="FFFFFF"/>
                </a:solidFill>
              </a:rPr>
              <a:t>You want to be respectful and honest when speaking to them</a:t>
            </a:r>
          </a:p>
          <a:p>
            <a:r>
              <a:rPr lang="en-US" dirty="0">
                <a:solidFill>
                  <a:srgbClr val="FFFFFF"/>
                </a:solidFill>
              </a:rPr>
              <a:t>Make observations about what you see and give feedback, do not include your judgement </a:t>
            </a:r>
          </a:p>
          <a:p>
            <a:r>
              <a:rPr lang="en-US" dirty="0">
                <a:solidFill>
                  <a:srgbClr val="FFFFFF"/>
                </a:solidFill>
              </a:rPr>
              <a:t>Be empathetic </a:t>
            </a:r>
          </a:p>
          <a:p>
            <a:r>
              <a:rPr lang="en-US" dirty="0">
                <a:solidFill>
                  <a:srgbClr val="FFFFFF"/>
                </a:solidFill>
              </a:rPr>
              <a:t>Give your feedback in a timely manner</a:t>
            </a:r>
          </a:p>
        </p:txBody>
      </p:sp>
    </p:spTree>
    <p:extLst>
      <p:ext uri="{BB962C8B-B14F-4D97-AF65-F5344CB8AC3E}">
        <p14:creationId xmlns:p14="http://schemas.microsoft.com/office/powerpoint/2010/main" val="3652881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6A8D5-CDBF-483F-A34C-89CF7F924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Finding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41B64-214C-4354-9FED-7DE0059B2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You can always ask for help when you do not have the answers </a:t>
            </a:r>
          </a:p>
          <a:p>
            <a:r>
              <a:rPr lang="en-US" dirty="0">
                <a:solidFill>
                  <a:srgbClr val="FFFFFF"/>
                </a:solidFill>
              </a:rPr>
              <a:t>You can ask Ms. Davis when you need assistance </a:t>
            </a:r>
          </a:p>
        </p:txBody>
      </p:sp>
    </p:spTree>
    <p:extLst>
      <p:ext uri="{BB962C8B-B14F-4D97-AF65-F5344CB8AC3E}">
        <p14:creationId xmlns:p14="http://schemas.microsoft.com/office/powerpoint/2010/main" val="2491701575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AnalogousFromLightSeedLeftStep">
      <a:dk1>
        <a:srgbClr val="000000"/>
      </a:dk1>
      <a:lt1>
        <a:srgbClr val="FFFFFF"/>
      </a:lt1>
      <a:dk2>
        <a:srgbClr val="322441"/>
      </a:dk2>
      <a:lt2>
        <a:srgbClr val="E2E7E8"/>
      </a:lt2>
      <a:accent1>
        <a:srgbClr val="EE806E"/>
      </a:accent1>
      <a:accent2>
        <a:srgbClr val="EB4E79"/>
      </a:accent2>
      <a:accent3>
        <a:srgbClr val="EE6EC7"/>
      </a:accent3>
      <a:accent4>
        <a:srgbClr val="DA4EEB"/>
      </a:accent4>
      <a:accent5>
        <a:srgbClr val="AB6EEE"/>
      </a:accent5>
      <a:accent6>
        <a:srgbClr val="574EEB"/>
      </a:accent6>
      <a:hlink>
        <a:srgbClr val="598C94"/>
      </a:hlink>
      <a:folHlink>
        <a:srgbClr val="7F7F7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ED5AA058EBF84C9061295E60DAA589" ma:contentTypeVersion="34" ma:contentTypeDescription="Create a new document." ma:contentTypeScope="" ma:versionID="0984434b73700932807515583582d04d">
  <xsd:schema xmlns:xsd="http://www.w3.org/2001/XMLSchema" xmlns:xs="http://www.w3.org/2001/XMLSchema" xmlns:p="http://schemas.microsoft.com/office/2006/metadata/properties" xmlns:ns3="fa32239c-0b36-4ab0-b7ef-3aae4c019c5e" xmlns:ns4="e9156a75-aa88-4394-a039-ddeff391ae2b" targetNamespace="http://schemas.microsoft.com/office/2006/metadata/properties" ma:root="true" ma:fieldsID="3027a58ad07e51f14af7397d6dec4393" ns3:_="" ns4:_="">
    <xsd:import namespace="fa32239c-0b36-4ab0-b7ef-3aae4c019c5e"/>
    <xsd:import namespace="e9156a75-aa88-4394-a039-ddeff391ae2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Location" minOccurs="0"/>
                <xsd:element ref="ns4:TeamsChannelId" minOccurs="0"/>
                <xsd:element ref="ns4:Math_Settings" minOccurs="0"/>
                <xsd:element ref="ns4:Distribution_Groups" minOccurs="0"/>
                <xsd:element ref="ns4:LMS_Mappings" minOccurs="0"/>
                <xsd:element ref="ns4:IsNotebookLocked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32239c-0b36-4ab0-b7ef-3aae4c019c5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156a75-aa88-4394-a039-ddeff391ae2b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8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9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3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35" nillable="true" ma:displayName="Location" ma:internalName="MediaServiceLocation" ma:readOnly="true">
      <xsd:simpleType>
        <xsd:restriction base="dms:Text"/>
      </xsd:simpleType>
    </xsd:element>
    <xsd:element name="TeamsChannelId" ma:index="36" nillable="true" ma:displayName="Teams Channel Id" ma:internalName="TeamsChannelId">
      <xsd:simpleType>
        <xsd:restriction base="dms:Text"/>
      </xsd:simpleType>
    </xsd:element>
    <xsd:element name="Math_Settings" ma:index="37" nillable="true" ma:displayName="Math Settings" ma:internalName="Math_Settings">
      <xsd:simpleType>
        <xsd:restriction base="dms:Text"/>
      </xsd:simpleType>
    </xsd:element>
    <xsd:element name="Distribution_Groups" ma:index="38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9" nillable="true" ma:displayName="LMS Mappings" ma:internalName="LMS_Mappings">
      <xsd:simpleType>
        <xsd:restriction base="dms:Note">
          <xsd:maxLength value="255"/>
        </xsd:restriction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  <xsd:element name="MediaLengthInSeconds" ma:index="4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e9156a75-aa88-4394-a039-ddeff391ae2b">
      <UserInfo>
        <DisplayName/>
        <AccountId xsi:nil="true"/>
        <AccountType/>
      </UserInfo>
    </Owner>
    <CultureName xmlns="e9156a75-aa88-4394-a039-ddeff391ae2b" xsi:nil="true"/>
    <Students xmlns="e9156a75-aa88-4394-a039-ddeff391ae2b">
      <UserInfo>
        <DisplayName/>
        <AccountId xsi:nil="true"/>
        <AccountType/>
      </UserInfo>
    </Students>
    <Distribution_Groups xmlns="e9156a75-aa88-4394-a039-ddeff391ae2b" xsi:nil="true"/>
    <TeamsChannelId xmlns="e9156a75-aa88-4394-a039-ddeff391ae2b" xsi:nil="true"/>
    <NotebookType xmlns="e9156a75-aa88-4394-a039-ddeff391ae2b" xsi:nil="true"/>
    <Has_Teacher_Only_SectionGroup xmlns="e9156a75-aa88-4394-a039-ddeff391ae2b" xsi:nil="true"/>
    <IsNotebookLocked xmlns="e9156a75-aa88-4394-a039-ddeff391ae2b" xsi:nil="true"/>
    <Invited_Teachers xmlns="e9156a75-aa88-4394-a039-ddeff391ae2b" xsi:nil="true"/>
    <Self_Registration_Enabled xmlns="e9156a75-aa88-4394-a039-ddeff391ae2b" xsi:nil="true"/>
    <Math_Settings xmlns="e9156a75-aa88-4394-a039-ddeff391ae2b" xsi:nil="true"/>
    <DefaultSectionNames xmlns="e9156a75-aa88-4394-a039-ddeff391ae2b" xsi:nil="true"/>
    <Is_Collaboration_Space_Locked xmlns="e9156a75-aa88-4394-a039-ddeff391ae2b" xsi:nil="true"/>
    <AppVersion xmlns="e9156a75-aa88-4394-a039-ddeff391ae2b" xsi:nil="true"/>
    <Invited_Students xmlns="e9156a75-aa88-4394-a039-ddeff391ae2b" xsi:nil="true"/>
    <LMS_Mappings xmlns="e9156a75-aa88-4394-a039-ddeff391ae2b" xsi:nil="true"/>
    <FolderType xmlns="e9156a75-aa88-4394-a039-ddeff391ae2b" xsi:nil="true"/>
    <Teachers xmlns="e9156a75-aa88-4394-a039-ddeff391ae2b">
      <UserInfo>
        <DisplayName/>
        <AccountId xsi:nil="true"/>
        <AccountType/>
      </UserInfo>
    </Teachers>
    <Student_Groups xmlns="e9156a75-aa88-4394-a039-ddeff391ae2b">
      <UserInfo>
        <DisplayName/>
        <AccountId xsi:nil="true"/>
        <AccountType/>
      </UserInfo>
    </Student_Groups>
    <Templates xmlns="e9156a75-aa88-4394-a039-ddeff391ae2b" xsi:nil="true"/>
  </documentManagement>
</p:properties>
</file>

<file path=customXml/itemProps1.xml><?xml version="1.0" encoding="utf-8"?>
<ds:datastoreItem xmlns:ds="http://schemas.openxmlformats.org/officeDocument/2006/customXml" ds:itemID="{E39AC566-A2D4-433F-B765-029BA0EA2B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34BE2C-BDB5-4850-A998-9BD4BB5C4B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32239c-0b36-4ab0-b7ef-3aae4c019c5e"/>
    <ds:schemaRef ds:uri="e9156a75-aa88-4394-a039-ddeff391ae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3FDE0A-EEB1-4E3C-AEDE-1EFA48D8632F}">
  <ds:schemaRefs>
    <ds:schemaRef ds:uri="http://schemas.microsoft.com/office/2006/metadata/properties"/>
    <ds:schemaRef ds:uri="http://purl.org/dc/dcmitype/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e9156a75-aa88-4394-a039-ddeff391ae2b"/>
    <ds:schemaRef ds:uri="http://schemas.microsoft.com/office/infopath/2007/PartnerControls"/>
    <ds:schemaRef ds:uri="fa32239c-0b36-4ab0-b7ef-3aae4c019c5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1120</TotalTime>
  <Words>1087</Words>
  <Application>Microsoft Office PowerPoint</Application>
  <PresentationFormat>Widescreen</PresentationFormat>
  <Paragraphs>87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Avenir Next LT Pro</vt:lpstr>
      <vt:lpstr>Avenir Next LT Pro Light</vt:lpstr>
      <vt:lpstr>Calibri</vt:lpstr>
      <vt:lpstr>Sitka Subheading</vt:lpstr>
      <vt:lpstr>Times</vt:lpstr>
      <vt:lpstr>Wingdings</vt:lpstr>
      <vt:lpstr>PebbleVTI</vt:lpstr>
      <vt:lpstr>Session 5</vt:lpstr>
      <vt:lpstr>Welcome! (get out a pen/piece of paper)</vt:lpstr>
      <vt:lpstr>Open and Close Ended Questions</vt:lpstr>
      <vt:lpstr>Active Listening</vt:lpstr>
      <vt:lpstr>Body Language</vt:lpstr>
      <vt:lpstr>"I" Statements</vt:lpstr>
      <vt:lpstr>Let’s Practice “I” Statements</vt:lpstr>
      <vt:lpstr>Giving Feedback</vt:lpstr>
      <vt:lpstr>Finding Support</vt:lpstr>
      <vt:lpstr>Handling Tough Issues</vt:lpstr>
      <vt:lpstr>Deciding to Report a Problem</vt:lpstr>
      <vt:lpstr>Recap Activity: Reflection Time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 Khea</dc:creator>
  <cp:lastModifiedBy>Davis Khea</cp:lastModifiedBy>
  <cp:revision>6</cp:revision>
  <dcterms:created xsi:type="dcterms:W3CDTF">2021-07-14T15:26:21Z</dcterms:created>
  <dcterms:modified xsi:type="dcterms:W3CDTF">2022-08-29T11:54:31Z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0x010100DBED5AA058EBF84C9061295E60DAA589</vt:lpwstr>
  </property>
</Properties>
</file>